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5143500" cx="9144000"/>
  <p:notesSz cx="6858000" cy="9144000"/>
  <p:embeddedFontLst>
    <p:embeddedFont>
      <p:font typeface="Economica"/>
      <p:regular r:id="rId18"/>
      <p:bold r:id="rId19"/>
      <p:italic r:id="rId20"/>
      <p:boldItalic r:id="rId21"/>
    </p:embeddedFont>
    <p:embeddedFont>
      <p:font typeface="Roboto"/>
      <p:regular r:id="rId22"/>
      <p:bold r:id="rId23"/>
      <p:italic r:id="rId24"/>
      <p:boldItalic r:id="rId25"/>
    </p:embeddedFont>
    <p:embeddedFont>
      <p:font typeface="Open Sans"/>
      <p:regular r:id="rId26"/>
      <p:bold r:id="rId27"/>
      <p:italic r:id="rId28"/>
      <p:boldItalic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Economica-italic.fntdata"/><Relationship Id="rId22" Type="http://schemas.openxmlformats.org/officeDocument/2006/relationships/font" Target="fonts/Roboto-regular.fntdata"/><Relationship Id="rId21" Type="http://schemas.openxmlformats.org/officeDocument/2006/relationships/font" Target="fonts/Economica-boldItalic.fntdata"/><Relationship Id="rId24" Type="http://schemas.openxmlformats.org/officeDocument/2006/relationships/font" Target="fonts/Roboto-italic.fntdata"/><Relationship Id="rId23" Type="http://schemas.openxmlformats.org/officeDocument/2006/relationships/font" Target="fonts/Roboto-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OpenSans-regular.fntdata"/><Relationship Id="rId25" Type="http://schemas.openxmlformats.org/officeDocument/2006/relationships/font" Target="fonts/Roboto-boldItalic.fntdata"/><Relationship Id="rId28" Type="http://schemas.openxmlformats.org/officeDocument/2006/relationships/font" Target="fonts/OpenSans-italic.fntdata"/><Relationship Id="rId27" Type="http://schemas.openxmlformats.org/officeDocument/2006/relationships/font" Target="fonts/OpenSans-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OpenSans-boldItalic.fntdata"/><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Economica-bold.fntdata"/><Relationship Id="rId18" Type="http://schemas.openxmlformats.org/officeDocument/2006/relationships/font" Target="fonts/Economica-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3e557c9e787_0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3e557c9e787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3e557c9e787_0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3e557c9e787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3e557c9e787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3e557c9e787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3e557c9e787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3e557c9e787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3e557c9e787_0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3e557c9e787_0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meaning behind “Leaders Eat First” is originated from the United States Marine Corp. Senior officers are often fed last in order to ensure all of the junior troops had enough to eat. This symbolizes a leaders willingness to make sacrifices to ensure the comfort and care of those lower than them. Not only do they work for the same company, but they are a team.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3e557c9e787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3e557c9e787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author </a:t>
            </a:r>
            <a:r>
              <a:rPr lang="en"/>
              <a:t>intended</a:t>
            </a:r>
            <a:r>
              <a:rPr lang="en"/>
              <a:t> for this book to open the minds of leaders in the business world and shift their mindset from short-term profit to long-term </a:t>
            </a:r>
            <a:r>
              <a:rPr lang="en"/>
              <a:t>employee</a:t>
            </a:r>
            <a:r>
              <a:rPr lang="en"/>
              <a:t> satisfaction. He stresses that poor leadership can increase workplace anxiety and internal fear. Sinek shows that in order for teams to perform their best- they need to be treated fairly, feel heard, and know that they are in a safe and healthy work environment.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3e557c9e787_0_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3e557c9e787_0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900"/>
              </a:spcBef>
              <a:spcAft>
                <a:spcPts val="2100"/>
              </a:spcAft>
              <a:buNone/>
            </a:pPr>
            <a:r>
              <a:rPr lang="en" sz="1200">
                <a:solidFill>
                  <a:schemeClr val="dk1"/>
                </a:solidFill>
                <a:latin typeface="Roboto"/>
                <a:ea typeface="Roboto"/>
                <a:cs typeface="Roboto"/>
                <a:sym typeface="Roboto"/>
              </a:rPr>
              <a:t>A leader’s prioritization determines the long-term effect on the company success. Prioritizing metrics over morale results in high turnover, low innovation, and chronic workplace anxiety. Sinek believes that it is in a leader’s best interest to first create an environment where the employees are safe and taken care of in order to build a company with a firm foundation.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3e557c9e787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3e557c9e787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One of the main points in “Leaders Eat Last” is the Circle of Safety. The Circle of Safety is an </a:t>
            </a:r>
            <a:r>
              <a:rPr lang="en"/>
              <a:t>illustration</a:t>
            </a:r>
            <a:r>
              <a:rPr lang="en"/>
              <a:t> of a workplace. The leader in a workplace cannot control the </a:t>
            </a:r>
            <a:r>
              <a:rPr lang="en"/>
              <a:t>environment</a:t>
            </a:r>
            <a:r>
              <a:rPr lang="en"/>
              <a:t> going on outside of work. Although, the leader is able to control the conditions of the inside of the workplace. This circle protects employees by making sure that there is no threat to their position, favoritism, politics, etc. in which can make a person unsafe and insecure. Inside of the circle should be a safe place for employees to share ideas, admit when they are wrong, and feel free to communicate their feelings.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3e557c9e787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3e557c9e787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Sinek </a:t>
            </a:r>
            <a:r>
              <a:rPr lang="en"/>
              <a:t>believes</a:t>
            </a:r>
            <a:r>
              <a:rPr lang="en"/>
              <a:t> that when employees feel safe, four important chemicals are released in the brain. These chemicals can especially help employees at work by giving them motivation to achieve a goal, have trust in their peers and enjoy working socially, focus throughout the shift, reduce fear and anxiety, and help the brain process information given. If a member of the group does not feel safe, cortisol may be released. Cortisol controls many things such as energy and inflammation. High or low levels of cortisol on a </a:t>
            </a:r>
            <a:r>
              <a:rPr lang="en"/>
              <a:t>consistent</a:t>
            </a:r>
            <a:r>
              <a:rPr lang="en"/>
              <a:t> basis can cause chronic problems in the body such as Cushing’s or Addison’s Disease.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3e557c9e787_0_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3e557c9e787_0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Sinek does a great job expanding on his belief of what a real leader is and why a leader is expected to lead by example and sacrifice for their employees. He explains that within any company setting, if employees do not feel personally valued and safe they are biologically unable to perform to their best capabilities. He then shows the foundation of how to make sure employees feel safe with the Circle of Safety. He is later able to provide evidence based on biological brain chemistry on why this tactic is reliable. By reminding leaders that employees are people, not numbers, he is able to prove his theory with science and relatability.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3e557c9e787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3e557c9e787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Although Sinek did a wonderful job of convincing leaders of his beliefs, he did not give a step-by-step on how to correctly carry it out. Even by giving the Circle of Safety, some leaders may have no idea how to make employees feel safe and personable. This would require leaders interested in this tactic to further their research in order to accomplish “people over numbers” within their company or business. I also found his work to be repetitive when trying to get his point across and not so much digging deeper into his explanations.</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2744013" y="756700"/>
            <a:ext cx="1081625" cy="1124950"/>
          </a:xfrm>
          <a:custGeom>
            <a:rect b="b" l="l" r="r" t="t"/>
            <a:pathLst>
              <a:path extrusionOk="0" h="44998" w="43265">
                <a:moveTo>
                  <a:pt x="0" y="44998"/>
                </a:moveTo>
                <a:lnTo>
                  <a:pt x="0" y="0"/>
                </a:lnTo>
                <a:lnTo>
                  <a:pt x="43265" y="0"/>
                </a:lnTo>
              </a:path>
            </a:pathLst>
          </a:custGeom>
          <a:noFill/>
          <a:ln cap="flat" cmpd="sng" w="28575">
            <a:solidFill>
              <a:schemeClr val="lt2"/>
            </a:solidFill>
            <a:prstDash val="solid"/>
            <a:miter lim="8000"/>
            <a:headEnd len="sm" w="sm" type="none"/>
            <a:tailEnd len="sm" w="sm" type="none"/>
          </a:ln>
        </p:spPr>
      </p:sp>
      <p:sp>
        <p:nvSpPr>
          <p:cNvPr id="11" name="Google Shape;11;p2"/>
          <p:cNvSpPr/>
          <p:nvPr/>
        </p:nvSpPr>
        <p:spPr>
          <a:xfrm rot="10800000">
            <a:off x="5318350" y="3266725"/>
            <a:ext cx="1081625" cy="1124950"/>
          </a:xfrm>
          <a:custGeom>
            <a:rect b="b" l="l" r="r" t="t"/>
            <a:pathLst>
              <a:path extrusionOk="0" h="44998" w="43265">
                <a:moveTo>
                  <a:pt x="0" y="44998"/>
                </a:moveTo>
                <a:lnTo>
                  <a:pt x="0" y="0"/>
                </a:lnTo>
                <a:lnTo>
                  <a:pt x="43265" y="0"/>
                </a:lnTo>
              </a:path>
            </a:pathLst>
          </a:custGeom>
          <a:noFill/>
          <a:ln cap="flat" cmpd="sng" w="28575">
            <a:solidFill>
              <a:schemeClr val="lt2"/>
            </a:solidFill>
            <a:prstDash val="solid"/>
            <a:miter lim="8000"/>
            <a:headEnd len="sm" w="sm" type="none"/>
            <a:tailEnd len="sm" w="sm" type="none"/>
          </a:ln>
        </p:spPr>
      </p:sp>
      <p:sp>
        <p:nvSpPr>
          <p:cNvPr id="12" name="Google Shape;12;p2"/>
          <p:cNvSpPr txBox="1"/>
          <p:nvPr>
            <p:ph type="ctrTitle"/>
          </p:nvPr>
        </p:nvSpPr>
        <p:spPr>
          <a:xfrm>
            <a:off x="3044700" y="1444255"/>
            <a:ext cx="3054600" cy="15372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a:lvl1pPr>
            <a:lvl2pPr lvl="1" algn="ctr">
              <a:spcBef>
                <a:spcPts val="0"/>
              </a:spcBef>
              <a:spcAft>
                <a:spcPts val="0"/>
              </a:spcAft>
              <a:buSzPts val="4200"/>
              <a:buNone/>
              <a:defRPr/>
            </a:lvl2pPr>
            <a:lvl3pPr lvl="2" algn="ctr">
              <a:spcBef>
                <a:spcPts val="0"/>
              </a:spcBef>
              <a:spcAft>
                <a:spcPts val="0"/>
              </a:spcAft>
              <a:buSzPts val="4200"/>
              <a:buNone/>
              <a:defRPr/>
            </a:lvl3pPr>
            <a:lvl4pPr lvl="3" algn="ctr">
              <a:spcBef>
                <a:spcPts val="0"/>
              </a:spcBef>
              <a:spcAft>
                <a:spcPts val="0"/>
              </a:spcAft>
              <a:buSzPts val="4200"/>
              <a:buNone/>
              <a:defRPr/>
            </a:lvl4pPr>
            <a:lvl5pPr lvl="4" algn="ctr">
              <a:spcBef>
                <a:spcPts val="0"/>
              </a:spcBef>
              <a:spcAft>
                <a:spcPts val="0"/>
              </a:spcAft>
              <a:buSzPts val="4200"/>
              <a:buNone/>
              <a:defRPr/>
            </a:lvl5pPr>
            <a:lvl6pPr lvl="5" algn="ctr">
              <a:spcBef>
                <a:spcPts val="0"/>
              </a:spcBef>
              <a:spcAft>
                <a:spcPts val="0"/>
              </a:spcAft>
              <a:buSzPts val="4200"/>
              <a:buNone/>
              <a:defRPr/>
            </a:lvl6pPr>
            <a:lvl7pPr lvl="6" algn="ctr">
              <a:spcBef>
                <a:spcPts val="0"/>
              </a:spcBef>
              <a:spcAft>
                <a:spcPts val="0"/>
              </a:spcAft>
              <a:buSzPts val="4200"/>
              <a:buNone/>
              <a:defRPr/>
            </a:lvl7pPr>
            <a:lvl8pPr lvl="7" algn="ctr">
              <a:spcBef>
                <a:spcPts val="0"/>
              </a:spcBef>
              <a:spcAft>
                <a:spcPts val="0"/>
              </a:spcAft>
              <a:buSzPts val="4200"/>
              <a:buNone/>
              <a:defRPr/>
            </a:lvl8pPr>
            <a:lvl9pPr lvl="8" algn="ctr">
              <a:spcBef>
                <a:spcPts val="0"/>
              </a:spcBef>
              <a:spcAft>
                <a:spcPts val="0"/>
              </a:spcAft>
              <a:buSzPts val="4200"/>
              <a:buNone/>
              <a:defRPr/>
            </a:lvl9pPr>
          </a:lstStyle>
          <a:p/>
        </p:txBody>
      </p:sp>
      <p:sp>
        <p:nvSpPr>
          <p:cNvPr id="13" name="Google Shape;13;p2"/>
          <p:cNvSpPr txBox="1"/>
          <p:nvPr>
            <p:ph idx="1" type="subTitle"/>
          </p:nvPr>
        </p:nvSpPr>
        <p:spPr>
          <a:xfrm>
            <a:off x="3044700" y="3116580"/>
            <a:ext cx="3054600" cy="7014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Font typeface="Economica"/>
              <a:buNone/>
              <a:defRPr sz="2100">
                <a:latin typeface="Economica"/>
                <a:ea typeface="Economica"/>
                <a:cs typeface="Economica"/>
                <a:sym typeface="Economica"/>
              </a:defRPr>
            </a:lvl1pPr>
            <a:lvl2pPr lvl="1" algn="ctr">
              <a:lnSpc>
                <a:spcPct val="100000"/>
              </a:lnSpc>
              <a:spcBef>
                <a:spcPts val="0"/>
              </a:spcBef>
              <a:spcAft>
                <a:spcPts val="0"/>
              </a:spcAft>
              <a:buSzPts val="2100"/>
              <a:buFont typeface="Economica"/>
              <a:buNone/>
              <a:defRPr sz="2100">
                <a:latin typeface="Economica"/>
                <a:ea typeface="Economica"/>
                <a:cs typeface="Economica"/>
                <a:sym typeface="Economica"/>
              </a:defRPr>
            </a:lvl2pPr>
            <a:lvl3pPr lvl="2" algn="ctr">
              <a:lnSpc>
                <a:spcPct val="100000"/>
              </a:lnSpc>
              <a:spcBef>
                <a:spcPts val="0"/>
              </a:spcBef>
              <a:spcAft>
                <a:spcPts val="0"/>
              </a:spcAft>
              <a:buSzPts val="2100"/>
              <a:buFont typeface="Economica"/>
              <a:buNone/>
              <a:defRPr sz="2100">
                <a:latin typeface="Economica"/>
                <a:ea typeface="Economica"/>
                <a:cs typeface="Economica"/>
                <a:sym typeface="Economica"/>
              </a:defRPr>
            </a:lvl3pPr>
            <a:lvl4pPr lvl="3" algn="ctr">
              <a:lnSpc>
                <a:spcPct val="100000"/>
              </a:lnSpc>
              <a:spcBef>
                <a:spcPts val="0"/>
              </a:spcBef>
              <a:spcAft>
                <a:spcPts val="0"/>
              </a:spcAft>
              <a:buSzPts val="2100"/>
              <a:buFont typeface="Economica"/>
              <a:buNone/>
              <a:defRPr sz="2100">
                <a:latin typeface="Economica"/>
                <a:ea typeface="Economica"/>
                <a:cs typeface="Economica"/>
                <a:sym typeface="Economica"/>
              </a:defRPr>
            </a:lvl4pPr>
            <a:lvl5pPr lvl="4" algn="ctr">
              <a:lnSpc>
                <a:spcPct val="100000"/>
              </a:lnSpc>
              <a:spcBef>
                <a:spcPts val="0"/>
              </a:spcBef>
              <a:spcAft>
                <a:spcPts val="0"/>
              </a:spcAft>
              <a:buSzPts val="2100"/>
              <a:buFont typeface="Economica"/>
              <a:buNone/>
              <a:defRPr sz="2100">
                <a:latin typeface="Economica"/>
                <a:ea typeface="Economica"/>
                <a:cs typeface="Economica"/>
                <a:sym typeface="Economica"/>
              </a:defRPr>
            </a:lvl5pPr>
            <a:lvl6pPr lvl="5" algn="ctr">
              <a:lnSpc>
                <a:spcPct val="100000"/>
              </a:lnSpc>
              <a:spcBef>
                <a:spcPts val="0"/>
              </a:spcBef>
              <a:spcAft>
                <a:spcPts val="0"/>
              </a:spcAft>
              <a:buSzPts val="2100"/>
              <a:buFont typeface="Economica"/>
              <a:buNone/>
              <a:defRPr sz="2100">
                <a:latin typeface="Economica"/>
                <a:ea typeface="Economica"/>
                <a:cs typeface="Economica"/>
                <a:sym typeface="Economica"/>
              </a:defRPr>
            </a:lvl6pPr>
            <a:lvl7pPr lvl="6" algn="ctr">
              <a:lnSpc>
                <a:spcPct val="100000"/>
              </a:lnSpc>
              <a:spcBef>
                <a:spcPts val="0"/>
              </a:spcBef>
              <a:spcAft>
                <a:spcPts val="0"/>
              </a:spcAft>
              <a:buSzPts val="2100"/>
              <a:buFont typeface="Economica"/>
              <a:buNone/>
              <a:defRPr sz="2100">
                <a:latin typeface="Economica"/>
                <a:ea typeface="Economica"/>
                <a:cs typeface="Economica"/>
                <a:sym typeface="Economica"/>
              </a:defRPr>
            </a:lvl7pPr>
            <a:lvl8pPr lvl="7" algn="ctr">
              <a:lnSpc>
                <a:spcPct val="100000"/>
              </a:lnSpc>
              <a:spcBef>
                <a:spcPts val="0"/>
              </a:spcBef>
              <a:spcAft>
                <a:spcPts val="0"/>
              </a:spcAft>
              <a:buSzPts val="2100"/>
              <a:buFont typeface="Economica"/>
              <a:buNone/>
              <a:defRPr sz="2100">
                <a:latin typeface="Economica"/>
                <a:ea typeface="Economica"/>
                <a:cs typeface="Economica"/>
                <a:sym typeface="Economica"/>
              </a:defRPr>
            </a:lvl8pPr>
            <a:lvl9pPr lvl="8" algn="ctr">
              <a:lnSpc>
                <a:spcPct val="100000"/>
              </a:lnSpc>
              <a:spcBef>
                <a:spcPts val="0"/>
              </a:spcBef>
              <a:spcAft>
                <a:spcPts val="0"/>
              </a:spcAft>
              <a:buSzPts val="2100"/>
              <a:buFont typeface="Economica"/>
              <a:buNone/>
              <a:defRPr sz="2100">
                <a:latin typeface="Economica"/>
                <a:ea typeface="Economica"/>
                <a:cs typeface="Economica"/>
                <a:sym typeface="Economica"/>
              </a:defRPr>
            </a:lvl9pPr>
          </a:lstStyle>
          <a:p/>
        </p:txBody>
      </p:sp>
      <p:sp>
        <p:nvSpPr>
          <p:cNvPr id="14" name="Google Shape;14;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1" name="Shape 51"/>
        <p:cNvGrpSpPr/>
        <p:nvPr/>
      </p:nvGrpSpPr>
      <p:grpSpPr>
        <a:xfrm>
          <a:off x="0" y="0"/>
          <a:ext cx="0" cy="0"/>
          <a:chOff x="0" y="0"/>
          <a:chExt cx="0" cy="0"/>
        </a:xfrm>
      </p:grpSpPr>
      <p:sp>
        <p:nvSpPr>
          <p:cNvPr id="52" name="Google Shape;52;p11"/>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11"/>
          <p:cNvSpPr txBox="1"/>
          <p:nvPr>
            <p:ph hasCustomPrompt="1" type="title"/>
          </p:nvPr>
        </p:nvSpPr>
        <p:spPr>
          <a:xfrm>
            <a:off x="311700" y="957125"/>
            <a:ext cx="8520600" cy="21288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2"/>
              </a:buClr>
              <a:buSzPts val="16000"/>
              <a:buNone/>
              <a:defRPr sz="16000">
                <a:solidFill>
                  <a:schemeClr val="lt2"/>
                </a:solidFill>
              </a:defRPr>
            </a:lvl1pPr>
            <a:lvl2pPr lvl="1" algn="ctr">
              <a:spcBef>
                <a:spcPts val="0"/>
              </a:spcBef>
              <a:spcAft>
                <a:spcPts val="0"/>
              </a:spcAft>
              <a:buClr>
                <a:schemeClr val="lt2"/>
              </a:buClr>
              <a:buSzPts val="16000"/>
              <a:buNone/>
              <a:defRPr sz="16000">
                <a:solidFill>
                  <a:schemeClr val="lt2"/>
                </a:solidFill>
              </a:defRPr>
            </a:lvl2pPr>
            <a:lvl3pPr lvl="2" algn="ctr">
              <a:spcBef>
                <a:spcPts val="0"/>
              </a:spcBef>
              <a:spcAft>
                <a:spcPts val="0"/>
              </a:spcAft>
              <a:buClr>
                <a:schemeClr val="lt2"/>
              </a:buClr>
              <a:buSzPts val="16000"/>
              <a:buNone/>
              <a:defRPr sz="16000">
                <a:solidFill>
                  <a:schemeClr val="lt2"/>
                </a:solidFill>
              </a:defRPr>
            </a:lvl3pPr>
            <a:lvl4pPr lvl="3" algn="ctr">
              <a:spcBef>
                <a:spcPts val="0"/>
              </a:spcBef>
              <a:spcAft>
                <a:spcPts val="0"/>
              </a:spcAft>
              <a:buClr>
                <a:schemeClr val="lt2"/>
              </a:buClr>
              <a:buSzPts val="16000"/>
              <a:buNone/>
              <a:defRPr sz="16000">
                <a:solidFill>
                  <a:schemeClr val="lt2"/>
                </a:solidFill>
              </a:defRPr>
            </a:lvl4pPr>
            <a:lvl5pPr lvl="4" algn="ctr">
              <a:spcBef>
                <a:spcPts val="0"/>
              </a:spcBef>
              <a:spcAft>
                <a:spcPts val="0"/>
              </a:spcAft>
              <a:buClr>
                <a:schemeClr val="lt2"/>
              </a:buClr>
              <a:buSzPts val="16000"/>
              <a:buNone/>
              <a:defRPr sz="16000">
                <a:solidFill>
                  <a:schemeClr val="lt2"/>
                </a:solidFill>
              </a:defRPr>
            </a:lvl5pPr>
            <a:lvl6pPr lvl="5" algn="ctr">
              <a:spcBef>
                <a:spcPts val="0"/>
              </a:spcBef>
              <a:spcAft>
                <a:spcPts val="0"/>
              </a:spcAft>
              <a:buClr>
                <a:schemeClr val="lt2"/>
              </a:buClr>
              <a:buSzPts val="16000"/>
              <a:buNone/>
              <a:defRPr sz="16000">
                <a:solidFill>
                  <a:schemeClr val="lt2"/>
                </a:solidFill>
              </a:defRPr>
            </a:lvl6pPr>
            <a:lvl7pPr lvl="6" algn="ctr">
              <a:spcBef>
                <a:spcPts val="0"/>
              </a:spcBef>
              <a:spcAft>
                <a:spcPts val="0"/>
              </a:spcAft>
              <a:buClr>
                <a:schemeClr val="lt2"/>
              </a:buClr>
              <a:buSzPts val="16000"/>
              <a:buNone/>
              <a:defRPr sz="16000">
                <a:solidFill>
                  <a:schemeClr val="lt2"/>
                </a:solidFill>
              </a:defRPr>
            </a:lvl7pPr>
            <a:lvl8pPr lvl="7" algn="ctr">
              <a:spcBef>
                <a:spcPts val="0"/>
              </a:spcBef>
              <a:spcAft>
                <a:spcPts val="0"/>
              </a:spcAft>
              <a:buClr>
                <a:schemeClr val="lt2"/>
              </a:buClr>
              <a:buSzPts val="16000"/>
              <a:buNone/>
              <a:defRPr sz="16000">
                <a:solidFill>
                  <a:schemeClr val="lt2"/>
                </a:solidFill>
              </a:defRPr>
            </a:lvl8pPr>
            <a:lvl9pPr lvl="8" algn="ctr">
              <a:spcBef>
                <a:spcPts val="0"/>
              </a:spcBef>
              <a:spcAft>
                <a:spcPts val="0"/>
              </a:spcAft>
              <a:buClr>
                <a:schemeClr val="lt2"/>
              </a:buClr>
              <a:buSzPts val="16000"/>
              <a:buNone/>
              <a:defRPr sz="16000">
                <a:solidFill>
                  <a:schemeClr val="lt2"/>
                </a:solidFill>
              </a:defRPr>
            </a:lvl9pPr>
          </a:lstStyle>
          <a:p>
            <a:r>
              <a:t>xx%</a:t>
            </a:r>
          </a:p>
        </p:txBody>
      </p:sp>
      <p:sp>
        <p:nvSpPr>
          <p:cNvPr id="54" name="Google Shape;54;p11"/>
          <p:cNvSpPr txBox="1"/>
          <p:nvPr>
            <p:ph idx="1" type="body"/>
          </p:nvPr>
        </p:nvSpPr>
        <p:spPr>
          <a:xfrm>
            <a:off x="311700" y="3162000"/>
            <a:ext cx="85206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5" name="Google Shape;55;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6" name="Shape 56"/>
        <p:cNvGrpSpPr/>
        <p:nvPr/>
      </p:nvGrpSpPr>
      <p:grpSpPr>
        <a:xfrm>
          <a:off x="0" y="0"/>
          <a:ext cx="0" cy="0"/>
          <a:chOff x="0" y="0"/>
          <a:chExt cx="0" cy="0"/>
        </a:xfrm>
      </p:grpSpPr>
      <p:sp>
        <p:nvSpPr>
          <p:cNvPr id="57" name="Google Shape;57;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 name="Shape 15"/>
        <p:cNvGrpSpPr/>
        <p:nvPr/>
      </p:nvGrpSpPr>
      <p:grpSpPr>
        <a:xfrm>
          <a:off x="0" y="0"/>
          <a:ext cx="0" cy="0"/>
          <a:chOff x="0" y="0"/>
          <a:chExt cx="0" cy="0"/>
        </a:xfrm>
      </p:grpSpPr>
      <p:sp>
        <p:nvSpPr>
          <p:cNvPr id="16" name="Google Shape;16;p3"/>
          <p:cNvSpPr/>
          <p:nvPr/>
        </p:nvSpPr>
        <p:spPr>
          <a:xfrm flipH="1">
            <a:off x="7595938" y="460225"/>
            <a:ext cx="1081625" cy="1124950"/>
          </a:xfrm>
          <a:custGeom>
            <a:rect b="b" l="l" r="r" t="t"/>
            <a:pathLst>
              <a:path extrusionOk="0" h="44998" w="43265">
                <a:moveTo>
                  <a:pt x="0" y="44998"/>
                </a:moveTo>
                <a:lnTo>
                  <a:pt x="0" y="0"/>
                </a:lnTo>
                <a:lnTo>
                  <a:pt x="43265" y="0"/>
                </a:lnTo>
              </a:path>
            </a:pathLst>
          </a:custGeom>
          <a:noFill/>
          <a:ln cap="flat" cmpd="sng" w="28575">
            <a:solidFill>
              <a:schemeClr val="lt2"/>
            </a:solidFill>
            <a:prstDash val="solid"/>
            <a:miter lim="8000"/>
            <a:headEnd len="sm" w="sm" type="none"/>
            <a:tailEnd len="sm" w="sm" type="none"/>
          </a:ln>
        </p:spPr>
      </p:sp>
      <p:sp>
        <p:nvSpPr>
          <p:cNvPr id="17" name="Google Shape;17;p3"/>
          <p:cNvSpPr/>
          <p:nvPr/>
        </p:nvSpPr>
        <p:spPr>
          <a:xfrm flipH="1" rot="10800000">
            <a:off x="466425" y="3558325"/>
            <a:ext cx="1081625" cy="1124950"/>
          </a:xfrm>
          <a:custGeom>
            <a:rect b="b" l="l" r="r" t="t"/>
            <a:pathLst>
              <a:path extrusionOk="0" h="44998" w="43265">
                <a:moveTo>
                  <a:pt x="0" y="44998"/>
                </a:moveTo>
                <a:lnTo>
                  <a:pt x="0" y="0"/>
                </a:lnTo>
                <a:lnTo>
                  <a:pt x="43265" y="0"/>
                </a:lnTo>
              </a:path>
            </a:pathLst>
          </a:custGeom>
          <a:noFill/>
          <a:ln cap="flat" cmpd="sng" w="28575">
            <a:solidFill>
              <a:schemeClr val="lt2"/>
            </a:solidFill>
            <a:prstDash val="solid"/>
            <a:miter lim="8000"/>
            <a:headEnd len="sm" w="sm" type="none"/>
            <a:tailEnd len="sm" w="sm" type="none"/>
          </a:ln>
        </p:spPr>
      </p:sp>
      <p:sp>
        <p:nvSpPr>
          <p:cNvPr id="18" name="Google Shape;18;p3"/>
          <p:cNvSpPr txBox="1"/>
          <p:nvPr>
            <p:ph type="title"/>
          </p:nvPr>
        </p:nvSpPr>
        <p:spPr>
          <a:xfrm>
            <a:off x="773700" y="1806450"/>
            <a:ext cx="7596600" cy="15306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4200"/>
              <a:buNone/>
              <a:defRPr/>
            </a:lvl1pPr>
            <a:lvl2pPr lvl="1" algn="ctr">
              <a:spcBef>
                <a:spcPts val="0"/>
              </a:spcBef>
              <a:spcAft>
                <a:spcPts val="0"/>
              </a:spcAft>
              <a:buSzPts val="4200"/>
              <a:buNone/>
              <a:defRPr/>
            </a:lvl2pPr>
            <a:lvl3pPr lvl="2" algn="ctr">
              <a:spcBef>
                <a:spcPts val="0"/>
              </a:spcBef>
              <a:spcAft>
                <a:spcPts val="0"/>
              </a:spcAft>
              <a:buSzPts val="4200"/>
              <a:buNone/>
              <a:defRPr/>
            </a:lvl3pPr>
            <a:lvl4pPr lvl="3" algn="ctr">
              <a:spcBef>
                <a:spcPts val="0"/>
              </a:spcBef>
              <a:spcAft>
                <a:spcPts val="0"/>
              </a:spcAft>
              <a:buSzPts val="4200"/>
              <a:buNone/>
              <a:defRPr/>
            </a:lvl4pPr>
            <a:lvl5pPr lvl="4" algn="ctr">
              <a:spcBef>
                <a:spcPts val="0"/>
              </a:spcBef>
              <a:spcAft>
                <a:spcPts val="0"/>
              </a:spcAft>
              <a:buSzPts val="4200"/>
              <a:buNone/>
              <a:defRPr/>
            </a:lvl5pPr>
            <a:lvl6pPr lvl="5" algn="ctr">
              <a:spcBef>
                <a:spcPts val="0"/>
              </a:spcBef>
              <a:spcAft>
                <a:spcPts val="0"/>
              </a:spcAft>
              <a:buSzPts val="4200"/>
              <a:buNone/>
              <a:defRPr/>
            </a:lvl6pPr>
            <a:lvl7pPr lvl="6" algn="ctr">
              <a:spcBef>
                <a:spcPts val="0"/>
              </a:spcBef>
              <a:spcAft>
                <a:spcPts val="0"/>
              </a:spcAft>
              <a:buSzPts val="4200"/>
              <a:buNone/>
              <a:defRPr/>
            </a:lvl7pPr>
            <a:lvl8pPr lvl="7" algn="ctr">
              <a:spcBef>
                <a:spcPts val="0"/>
              </a:spcBef>
              <a:spcAft>
                <a:spcPts val="0"/>
              </a:spcAft>
              <a:buSzPts val="4200"/>
              <a:buNone/>
              <a:defRPr/>
            </a:lvl8pPr>
            <a:lvl9pPr lvl="8" algn="ctr">
              <a:spcBef>
                <a:spcPts val="0"/>
              </a:spcBef>
              <a:spcAft>
                <a:spcPts val="0"/>
              </a:spcAft>
              <a:buSzPts val="4200"/>
              <a:buNone/>
              <a:defRPr/>
            </a:lvl9pPr>
          </a:lstStyle>
          <a:p/>
        </p:txBody>
      </p:sp>
      <p:sp>
        <p:nvSpPr>
          <p:cNvPr id="19" name="Google Shape;19;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4"/>
          <p:cNvSpPr txBox="1"/>
          <p:nvPr>
            <p:ph type="title"/>
          </p:nvPr>
        </p:nvSpPr>
        <p:spPr>
          <a:xfrm>
            <a:off x="311700" y="315925"/>
            <a:ext cx="8520600" cy="831300"/>
          </a:xfrm>
          <a:prstGeom prst="rect">
            <a:avLst/>
          </a:prstGeom>
        </p:spPr>
        <p:txBody>
          <a:bodyPr anchorCtr="0" anchor="b" bIns="91425" lIns="91425" spcFirstLastPara="1" rIns="91425" wrap="square" tIns="91425">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23" name="Google Shape;23;p4"/>
          <p:cNvSpPr txBox="1"/>
          <p:nvPr>
            <p:ph idx="1" type="body"/>
          </p:nvPr>
        </p:nvSpPr>
        <p:spPr>
          <a:xfrm>
            <a:off x="311700" y="1225225"/>
            <a:ext cx="8520600" cy="33540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4" name="Google Shape;24;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5" name="Shape 25"/>
        <p:cNvGrpSpPr/>
        <p:nvPr/>
      </p:nvGrpSpPr>
      <p:grpSpPr>
        <a:xfrm>
          <a:off x="0" y="0"/>
          <a:ext cx="0" cy="0"/>
          <a:chOff x="0" y="0"/>
          <a:chExt cx="0" cy="0"/>
        </a:xfrm>
      </p:grpSpPr>
      <p:sp>
        <p:nvSpPr>
          <p:cNvPr id="26" name="Google Shape;26;p5"/>
          <p:cNvSpPr txBox="1"/>
          <p:nvPr>
            <p:ph type="title"/>
          </p:nvPr>
        </p:nvSpPr>
        <p:spPr>
          <a:xfrm>
            <a:off x="311700" y="315925"/>
            <a:ext cx="8520600" cy="831300"/>
          </a:xfrm>
          <a:prstGeom prst="rect">
            <a:avLst/>
          </a:prstGeom>
        </p:spPr>
        <p:txBody>
          <a:bodyPr anchorCtr="0" anchor="b" bIns="91425" lIns="91425" spcFirstLastPara="1" rIns="91425" wrap="square" tIns="91425">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27" name="Google Shape;27;p5"/>
          <p:cNvSpPr txBox="1"/>
          <p:nvPr>
            <p:ph idx="1" type="body"/>
          </p:nvPr>
        </p:nvSpPr>
        <p:spPr>
          <a:xfrm>
            <a:off x="311700" y="1225225"/>
            <a:ext cx="3999900" cy="33540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8" name="Google Shape;28;p5"/>
          <p:cNvSpPr txBox="1"/>
          <p:nvPr>
            <p:ph idx="2" type="body"/>
          </p:nvPr>
        </p:nvSpPr>
        <p:spPr>
          <a:xfrm>
            <a:off x="4832400" y="1225225"/>
            <a:ext cx="3999900" cy="33540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9" name="Google Shape;29;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0" name="Shape 30"/>
        <p:cNvGrpSpPr/>
        <p:nvPr/>
      </p:nvGrpSpPr>
      <p:grpSpPr>
        <a:xfrm>
          <a:off x="0" y="0"/>
          <a:ext cx="0" cy="0"/>
          <a:chOff x="0" y="0"/>
          <a:chExt cx="0" cy="0"/>
        </a:xfrm>
      </p:grpSpPr>
      <p:sp>
        <p:nvSpPr>
          <p:cNvPr id="31" name="Google Shape;31;p6"/>
          <p:cNvSpPr txBox="1"/>
          <p:nvPr>
            <p:ph type="title"/>
          </p:nvPr>
        </p:nvSpPr>
        <p:spPr>
          <a:xfrm>
            <a:off x="311700" y="315925"/>
            <a:ext cx="8520600" cy="831300"/>
          </a:xfrm>
          <a:prstGeom prst="rect">
            <a:avLst/>
          </a:prstGeom>
        </p:spPr>
        <p:txBody>
          <a:bodyPr anchorCtr="0" anchor="b" bIns="91425" lIns="91425" spcFirstLastPara="1" rIns="91425" wrap="square" tIns="91425">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32" name="Google Shape;32;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3" name="Shape 33"/>
        <p:cNvGrpSpPr/>
        <p:nvPr/>
      </p:nvGrpSpPr>
      <p:grpSpPr>
        <a:xfrm>
          <a:off x="0" y="0"/>
          <a:ext cx="0" cy="0"/>
          <a:chOff x="0" y="0"/>
          <a:chExt cx="0" cy="0"/>
        </a:xfrm>
      </p:grpSpPr>
      <p:sp>
        <p:nvSpPr>
          <p:cNvPr id="34" name="Google Shape;34;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35" name="Google Shape;35;p7"/>
          <p:cNvSpPr txBox="1"/>
          <p:nvPr>
            <p:ph idx="1" type="body"/>
          </p:nvPr>
        </p:nvSpPr>
        <p:spPr>
          <a:xfrm>
            <a:off x="311700" y="1399400"/>
            <a:ext cx="2808000" cy="27849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6" name="Google Shape;36;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7" name="Shape 37"/>
        <p:cNvGrpSpPr/>
        <p:nvPr/>
      </p:nvGrpSpPr>
      <p:grpSpPr>
        <a:xfrm>
          <a:off x="0" y="0"/>
          <a:ext cx="0" cy="0"/>
          <a:chOff x="0" y="0"/>
          <a:chExt cx="0" cy="0"/>
        </a:xfrm>
      </p:grpSpPr>
      <p:sp>
        <p:nvSpPr>
          <p:cNvPr id="38" name="Google Shape;38;p8"/>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8"/>
          <p:cNvSpPr txBox="1"/>
          <p:nvPr>
            <p:ph type="title"/>
          </p:nvPr>
        </p:nvSpPr>
        <p:spPr>
          <a:xfrm>
            <a:off x="490250" y="450150"/>
            <a:ext cx="5878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0" name="Google Shape;40;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1" name="Shape 41"/>
        <p:cNvGrpSpPr/>
        <p:nvPr/>
      </p:nvGrpSpPr>
      <p:grpSpPr>
        <a:xfrm>
          <a:off x="0" y="0"/>
          <a:ext cx="0" cy="0"/>
          <a:chOff x="0" y="0"/>
          <a:chExt cx="0" cy="0"/>
        </a:xfrm>
      </p:grpSpPr>
      <p:sp>
        <p:nvSpPr>
          <p:cNvPr id="42" name="Google Shape;42;p9"/>
          <p:cNvSpPr/>
          <p:nvPr/>
        </p:nvSpPr>
        <p:spPr>
          <a:xfrm>
            <a:off x="4572000" y="-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3" name="Google Shape;43;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4" name="Google Shape;44;p9"/>
          <p:cNvSpPr txBox="1"/>
          <p:nvPr>
            <p:ph type="title"/>
          </p:nvPr>
        </p:nvSpPr>
        <p:spPr>
          <a:xfrm>
            <a:off x="265500" y="929275"/>
            <a:ext cx="4045200" cy="1786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lt2"/>
              </a:buClr>
              <a:buSzPts val="4200"/>
              <a:buNone/>
              <a:defRPr>
                <a:solidFill>
                  <a:schemeClr val="lt2"/>
                </a:solidFill>
              </a:defRPr>
            </a:lvl1pPr>
            <a:lvl2pPr lvl="1" algn="ctr">
              <a:spcBef>
                <a:spcPts val="0"/>
              </a:spcBef>
              <a:spcAft>
                <a:spcPts val="0"/>
              </a:spcAft>
              <a:buClr>
                <a:schemeClr val="lt2"/>
              </a:buClr>
              <a:buSzPts val="4200"/>
              <a:buNone/>
              <a:defRPr>
                <a:solidFill>
                  <a:schemeClr val="lt2"/>
                </a:solidFill>
              </a:defRPr>
            </a:lvl2pPr>
            <a:lvl3pPr lvl="2" algn="ctr">
              <a:spcBef>
                <a:spcPts val="0"/>
              </a:spcBef>
              <a:spcAft>
                <a:spcPts val="0"/>
              </a:spcAft>
              <a:buClr>
                <a:schemeClr val="lt2"/>
              </a:buClr>
              <a:buSzPts val="4200"/>
              <a:buNone/>
              <a:defRPr>
                <a:solidFill>
                  <a:schemeClr val="lt2"/>
                </a:solidFill>
              </a:defRPr>
            </a:lvl3pPr>
            <a:lvl4pPr lvl="3" algn="ctr">
              <a:spcBef>
                <a:spcPts val="0"/>
              </a:spcBef>
              <a:spcAft>
                <a:spcPts val="0"/>
              </a:spcAft>
              <a:buClr>
                <a:schemeClr val="lt2"/>
              </a:buClr>
              <a:buSzPts val="4200"/>
              <a:buNone/>
              <a:defRPr>
                <a:solidFill>
                  <a:schemeClr val="lt2"/>
                </a:solidFill>
              </a:defRPr>
            </a:lvl4pPr>
            <a:lvl5pPr lvl="4" algn="ctr">
              <a:spcBef>
                <a:spcPts val="0"/>
              </a:spcBef>
              <a:spcAft>
                <a:spcPts val="0"/>
              </a:spcAft>
              <a:buClr>
                <a:schemeClr val="lt2"/>
              </a:buClr>
              <a:buSzPts val="4200"/>
              <a:buNone/>
              <a:defRPr>
                <a:solidFill>
                  <a:schemeClr val="lt2"/>
                </a:solidFill>
              </a:defRPr>
            </a:lvl5pPr>
            <a:lvl6pPr lvl="5" algn="ctr">
              <a:spcBef>
                <a:spcPts val="0"/>
              </a:spcBef>
              <a:spcAft>
                <a:spcPts val="0"/>
              </a:spcAft>
              <a:buClr>
                <a:schemeClr val="lt2"/>
              </a:buClr>
              <a:buSzPts val="4200"/>
              <a:buNone/>
              <a:defRPr>
                <a:solidFill>
                  <a:schemeClr val="lt2"/>
                </a:solidFill>
              </a:defRPr>
            </a:lvl6pPr>
            <a:lvl7pPr lvl="6" algn="ctr">
              <a:spcBef>
                <a:spcPts val="0"/>
              </a:spcBef>
              <a:spcAft>
                <a:spcPts val="0"/>
              </a:spcAft>
              <a:buClr>
                <a:schemeClr val="lt2"/>
              </a:buClr>
              <a:buSzPts val="4200"/>
              <a:buNone/>
              <a:defRPr>
                <a:solidFill>
                  <a:schemeClr val="lt2"/>
                </a:solidFill>
              </a:defRPr>
            </a:lvl7pPr>
            <a:lvl8pPr lvl="7" algn="ctr">
              <a:spcBef>
                <a:spcPts val="0"/>
              </a:spcBef>
              <a:spcAft>
                <a:spcPts val="0"/>
              </a:spcAft>
              <a:buClr>
                <a:schemeClr val="lt2"/>
              </a:buClr>
              <a:buSzPts val="4200"/>
              <a:buNone/>
              <a:defRPr>
                <a:solidFill>
                  <a:schemeClr val="lt2"/>
                </a:solidFill>
              </a:defRPr>
            </a:lvl8pPr>
            <a:lvl9pPr lvl="8" algn="ctr">
              <a:spcBef>
                <a:spcPts val="0"/>
              </a:spcBef>
              <a:spcAft>
                <a:spcPts val="0"/>
              </a:spcAft>
              <a:buClr>
                <a:schemeClr val="lt2"/>
              </a:buClr>
              <a:buSzPts val="4200"/>
              <a:buNone/>
              <a:defRPr>
                <a:solidFill>
                  <a:schemeClr val="lt2"/>
                </a:solidFill>
              </a:defRPr>
            </a:lvl9pPr>
          </a:lstStyle>
          <a:p/>
        </p:txBody>
      </p:sp>
      <p:sp>
        <p:nvSpPr>
          <p:cNvPr id="45" name="Google Shape;45;p9"/>
          <p:cNvSpPr txBox="1"/>
          <p:nvPr>
            <p:ph idx="1" type="subTitle"/>
          </p:nvPr>
        </p:nvSpPr>
        <p:spPr>
          <a:xfrm>
            <a:off x="265500" y="2769001"/>
            <a:ext cx="4045200" cy="1574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400"/>
              <a:buFont typeface="Economica"/>
              <a:buNone/>
              <a:defRPr sz="2400">
                <a:latin typeface="Economica"/>
                <a:ea typeface="Economica"/>
                <a:cs typeface="Economica"/>
                <a:sym typeface="Economica"/>
              </a:defRPr>
            </a:lvl1pPr>
            <a:lvl2pPr lvl="1" algn="ctr">
              <a:lnSpc>
                <a:spcPct val="100000"/>
              </a:lnSpc>
              <a:spcBef>
                <a:spcPts val="0"/>
              </a:spcBef>
              <a:spcAft>
                <a:spcPts val="0"/>
              </a:spcAft>
              <a:buSzPts val="2400"/>
              <a:buFont typeface="Economica"/>
              <a:buNone/>
              <a:defRPr sz="2400">
                <a:latin typeface="Economica"/>
                <a:ea typeface="Economica"/>
                <a:cs typeface="Economica"/>
                <a:sym typeface="Economica"/>
              </a:defRPr>
            </a:lvl2pPr>
            <a:lvl3pPr lvl="2" algn="ctr">
              <a:lnSpc>
                <a:spcPct val="100000"/>
              </a:lnSpc>
              <a:spcBef>
                <a:spcPts val="0"/>
              </a:spcBef>
              <a:spcAft>
                <a:spcPts val="0"/>
              </a:spcAft>
              <a:buSzPts val="2400"/>
              <a:buFont typeface="Economica"/>
              <a:buNone/>
              <a:defRPr sz="2400">
                <a:latin typeface="Economica"/>
                <a:ea typeface="Economica"/>
                <a:cs typeface="Economica"/>
                <a:sym typeface="Economica"/>
              </a:defRPr>
            </a:lvl3pPr>
            <a:lvl4pPr lvl="3" algn="ctr">
              <a:lnSpc>
                <a:spcPct val="100000"/>
              </a:lnSpc>
              <a:spcBef>
                <a:spcPts val="0"/>
              </a:spcBef>
              <a:spcAft>
                <a:spcPts val="0"/>
              </a:spcAft>
              <a:buSzPts val="2400"/>
              <a:buFont typeface="Economica"/>
              <a:buNone/>
              <a:defRPr sz="2400">
                <a:latin typeface="Economica"/>
                <a:ea typeface="Economica"/>
                <a:cs typeface="Economica"/>
                <a:sym typeface="Economica"/>
              </a:defRPr>
            </a:lvl4pPr>
            <a:lvl5pPr lvl="4" algn="ctr">
              <a:lnSpc>
                <a:spcPct val="100000"/>
              </a:lnSpc>
              <a:spcBef>
                <a:spcPts val="0"/>
              </a:spcBef>
              <a:spcAft>
                <a:spcPts val="0"/>
              </a:spcAft>
              <a:buSzPts val="2400"/>
              <a:buFont typeface="Economica"/>
              <a:buNone/>
              <a:defRPr sz="2400">
                <a:latin typeface="Economica"/>
                <a:ea typeface="Economica"/>
                <a:cs typeface="Economica"/>
                <a:sym typeface="Economica"/>
              </a:defRPr>
            </a:lvl5pPr>
            <a:lvl6pPr lvl="5" algn="ctr">
              <a:lnSpc>
                <a:spcPct val="100000"/>
              </a:lnSpc>
              <a:spcBef>
                <a:spcPts val="0"/>
              </a:spcBef>
              <a:spcAft>
                <a:spcPts val="0"/>
              </a:spcAft>
              <a:buSzPts val="2400"/>
              <a:buFont typeface="Economica"/>
              <a:buNone/>
              <a:defRPr sz="2400">
                <a:latin typeface="Economica"/>
                <a:ea typeface="Economica"/>
                <a:cs typeface="Economica"/>
                <a:sym typeface="Economica"/>
              </a:defRPr>
            </a:lvl6pPr>
            <a:lvl7pPr lvl="6" algn="ctr">
              <a:lnSpc>
                <a:spcPct val="100000"/>
              </a:lnSpc>
              <a:spcBef>
                <a:spcPts val="0"/>
              </a:spcBef>
              <a:spcAft>
                <a:spcPts val="0"/>
              </a:spcAft>
              <a:buSzPts val="2400"/>
              <a:buFont typeface="Economica"/>
              <a:buNone/>
              <a:defRPr sz="2400">
                <a:latin typeface="Economica"/>
                <a:ea typeface="Economica"/>
                <a:cs typeface="Economica"/>
                <a:sym typeface="Economica"/>
              </a:defRPr>
            </a:lvl7pPr>
            <a:lvl8pPr lvl="7" algn="ctr">
              <a:lnSpc>
                <a:spcPct val="100000"/>
              </a:lnSpc>
              <a:spcBef>
                <a:spcPts val="0"/>
              </a:spcBef>
              <a:spcAft>
                <a:spcPts val="0"/>
              </a:spcAft>
              <a:buSzPts val="2400"/>
              <a:buFont typeface="Economica"/>
              <a:buNone/>
              <a:defRPr sz="2400">
                <a:latin typeface="Economica"/>
                <a:ea typeface="Economica"/>
                <a:cs typeface="Economica"/>
                <a:sym typeface="Economica"/>
              </a:defRPr>
            </a:lvl8pPr>
            <a:lvl9pPr lvl="8" algn="ctr">
              <a:lnSpc>
                <a:spcPct val="100000"/>
              </a:lnSpc>
              <a:spcBef>
                <a:spcPts val="0"/>
              </a:spcBef>
              <a:spcAft>
                <a:spcPts val="0"/>
              </a:spcAft>
              <a:buSzPts val="2400"/>
              <a:buFont typeface="Economica"/>
              <a:buNone/>
              <a:defRPr sz="2400">
                <a:latin typeface="Economica"/>
                <a:ea typeface="Economica"/>
                <a:cs typeface="Economica"/>
                <a:sym typeface="Economica"/>
              </a:defRPr>
            </a:lvl9pPr>
          </a:lstStyle>
          <a:p/>
        </p:txBody>
      </p:sp>
      <p:sp>
        <p:nvSpPr>
          <p:cNvPr id="46" name="Google Shape;46;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7" name="Google Shape;47;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8" name="Shape 48"/>
        <p:cNvGrpSpPr/>
        <p:nvPr/>
      </p:nvGrpSpPr>
      <p:grpSpPr>
        <a:xfrm>
          <a:off x="0" y="0"/>
          <a:ext cx="0" cy="0"/>
          <a:chOff x="0" y="0"/>
          <a:chExt cx="0" cy="0"/>
        </a:xfrm>
      </p:grpSpPr>
      <p:sp>
        <p:nvSpPr>
          <p:cNvPr id="49" name="Google Shape;49;p10"/>
          <p:cNvSpPr txBox="1"/>
          <p:nvPr>
            <p:ph idx="1" type="body"/>
          </p:nvPr>
        </p:nvSpPr>
        <p:spPr>
          <a:xfrm>
            <a:off x="319500" y="421892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400"/>
              <a:buFont typeface="Economica"/>
              <a:buNone/>
              <a:defRPr sz="2400">
                <a:latin typeface="Economica"/>
                <a:ea typeface="Economica"/>
                <a:cs typeface="Economica"/>
                <a:sym typeface="Economica"/>
              </a:defRPr>
            </a:lvl1pPr>
          </a:lstStyle>
          <a:p/>
        </p:txBody>
      </p:sp>
      <p:sp>
        <p:nvSpPr>
          <p:cNvPr id="50" name="Google Shape;50;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lux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315925"/>
            <a:ext cx="8520600" cy="831300"/>
          </a:xfrm>
          <a:prstGeom prst="rect">
            <a:avLst/>
          </a:prstGeom>
          <a:noFill/>
          <a:ln>
            <a:noFill/>
          </a:ln>
        </p:spPr>
        <p:txBody>
          <a:bodyPr anchorCtr="0" anchor="b" bIns="91425" lIns="91425" spcFirstLastPara="1" rIns="91425" wrap="square" tIns="91425">
            <a:normAutofit/>
          </a:bodyPr>
          <a:lstStyle>
            <a:lvl1pPr lvl="0">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1pPr>
            <a:lvl2pPr lvl="1">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2pPr>
            <a:lvl3pPr lvl="2">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3pPr>
            <a:lvl4pPr lvl="3">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4pPr>
            <a:lvl5pPr lvl="4">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5pPr>
            <a:lvl6pPr lvl="5">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6pPr>
            <a:lvl7pPr lvl="6">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7pPr>
            <a:lvl8pPr lvl="7">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8pPr>
            <a:lvl9pPr lvl="8">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9pPr>
          </a:lstStyle>
          <a:p/>
        </p:txBody>
      </p:sp>
      <p:sp>
        <p:nvSpPr>
          <p:cNvPr id="7" name="Google Shape;7;p1"/>
          <p:cNvSpPr txBox="1"/>
          <p:nvPr>
            <p:ph idx="1" type="body"/>
          </p:nvPr>
        </p:nvSpPr>
        <p:spPr>
          <a:xfrm>
            <a:off x="311700" y="1225225"/>
            <a:ext cx="8520600" cy="33540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1"/>
              </a:buClr>
              <a:buSzPts val="1800"/>
              <a:buFont typeface="Open Sans"/>
              <a:buChar char="●"/>
              <a:defRPr sz="1800">
                <a:solidFill>
                  <a:schemeClr val="dk1"/>
                </a:solidFill>
                <a:latin typeface="Open Sans"/>
                <a:ea typeface="Open Sans"/>
                <a:cs typeface="Open Sans"/>
                <a:sym typeface="Open Sans"/>
              </a:defRPr>
            </a:lvl1pPr>
            <a:lvl2pPr indent="-317500" lvl="1" marL="9144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2pPr>
            <a:lvl3pPr indent="-317500" lvl="2" marL="13716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3pPr>
            <a:lvl4pPr indent="-317500" lvl="3" marL="18288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4pPr>
            <a:lvl5pPr indent="-317500" lvl="4" marL="22860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5pPr>
            <a:lvl6pPr indent="-317500" lvl="5" marL="27432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6pPr>
            <a:lvl7pPr indent="-317500" lvl="6" marL="32004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7pPr>
            <a:lvl8pPr indent="-317500" lvl="7" marL="36576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8pPr>
            <a:lvl9pPr indent="-317500" lvl="8" marL="41148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1"/>
                </a:solidFill>
                <a:latin typeface="Economica"/>
                <a:ea typeface="Economica"/>
                <a:cs typeface="Economica"/>
                <a:sym typeface="Economica"/>
              </a:defRPr>
            </a:lvl1pPr>
            <a:lvl2pPr lvl="1" algn="r">
              <a:buNone/>
              <a:defRPr sz="1000">
                <a:solidFill>
                  <a:schemeClr val="dk1"/>
                </a:solidFill>
                <a:latin typeface="Economica"/>
                <a:ea typeface="Economica"/>
                <a:cs typeface="Economica"/>
                <a:sym typeface="Economica"/>
              </a:defRPr>
            </a:lvl2pPr>
            <a:lvl3pPr lvl="2" algn="r">
              <a:buNone/>
              <a:defRPr sz="1000">
                <a:solidFill>
                  <a:schemeClr val="dk1"/>
                </a:solidFill>
                <a:latin typeface="Economica"/>
                <a:ea typeface="Economica"/>
                <a:cs typeface="Economica"/>
                <a:sym typeface="Economica"/>
              </a:defRPr>
            </a:lvl3pPr>
            <a:lvl4pPr lvl="3" algn="r">
              <a:buNone/>
              <a:defRPr sz="1000">
                <a:solidFill>
                  <a:schemeClr val="dk1"/>
                </a:solidFill>
                <a:latin typeface="Economica"/>
                <a:ea typeface="Economica"/>
                <a:cs typeface="Economica"/>
                <a:sym typeface="Economica"/>
              </a:defRPr>
            </a:lvl4pPr>
            <a:lvl5pPr lvl="4" algn="r">
              <a:buNone/>
              <a:defRPr sz="1000">
                <a:solidFill>
                  <a:schemeClr val="dk1"/>
                </a:solidFill>
                <a:latin typeface="Economica"/>
                <a:ea typeface="Economica"/>
                <a:cs typeface="Economica"/>
                <a:sym typeface="Economica"/>
              </a:defRPr>
            </a:lvl5pPr>
            <a:lvl6pPr lvl="5" algn="r">
              <a:buNone/>
              <a:defRPr sz="1000">
                <a:solidFill>
                  <a:schemeClr val="dk1"/>
                </a:solidFill>
                <a:latin typeface="Economica"/>
                <a:ea typeface="Economica"/>
                <a:cs typeface="Economica"/>
                <a:sym typeface="Economica"/>
              </a:defRPr>
            </a:lvl6pPr>
            <a:lvl7pPr lvl="6" algn="r">
              <a:buNone/>
              <a:defRPr sz="1000">
                <a:solidFill>
                  <a:schemeClr val="dk1"/>
                </a:solidFill>
                <a:latin typeface="Economica"/>
                <a:ea typeface="Economica"/>
                <a:cs typeface="Economica"/>
                <a:sym typeface="Economica"/>
              </a:defRPr>
            </a:lvl7pPr>
            <a:lvl8pPr lvl="7" algn="r">
              <a:buNone/>
              <a:defRPr sz="1000">
                <a:solidFill>
                  <a:schemeClr val="dk1"/>
                </a:solidFill>
                <a:latin typeface="Economica"/>
                <a:ea typeface="Economica"/>
                <a:cs typeface="Economica"/>
                <a:sym typeface="Economica"/>
              </a:defRPr>
            </a:lvl8pPr>
            <a:lvl9pPr lvl="8" algn="r">
              <a:buNone/>
              <a:defRPr sz="1000">
                <a:solidFill>
                  <a:schemeClr val="dk1"/>
                </a:solidFill>
                <a:latin typeface="Economica"/>
                <a:ea typeface="Economica"/>
                <a:cs typeface="Economica"/>
                <a:sym typeface="Economica"/>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xml"/><Relationship Id="rId3" Type="http://schemas.openxmlformats.org/officeDocument/2006/relationships/image" Target="../media/image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0.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3"/>
          <p:cNvSpPr txBox="1"/>
          <p:nvPr>
            <p:ph type="ctrTitle"/>
          </p:nvPr>
        </p:nvSpPr>
        <p:spPr>
          <a:xfrm>
            <a:off x="3044700" y="1444252"/>
            <a:ext cx="3054600" cy="7968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Leaders Eat Last</a:t>
            </a:r>
            <a:endParaRPr/>
          </a:p>
        </p:txBody>
      </p:sp>
      <p:sp>
        <p:nvSpPr>
          <p:cNvPr id="63" name="Google Shape;63;p13"/>
          <p:cNvSpPr txBox="1"/>
          <p:nvPr>
            <p:ph idx="1" type="subTitle"/>
          </p:nvPr>
        </p:nvSpPr>
        <p:spPr>
          <a:xfrm>
            <a:off x="3044700" y="2350830"/>
            <a:ext cx="3054600" cy="701400"/>
          </a:xfrm>
          <a:prstGeom prst="rect">
            <a:avLst/>
          </a:prstGeom>
        </p:spPr>
        <p:txBody>
          <a:bodyPr anchorCtr="0" anchor="t" bIns="91425" lIns="91425" spcFirstLastPara="1" rIns="91425" wrap="square" tIns="91425">
            <a:normAutofit lnSpcReduction="20000"/>
          </a:bodyPr>
          <a:lstStyle/>
          <a:p>
            <a:pPr indent="0" lvl="0" marL="0" rtl="0" algn="ctr">
              <a:spcBef>
                <a:spcPts val="0"/>
              </a:spcBef>
              <a:spcAft>
                <a:spcPts val="0"/>
              </a:spcAft>
              <a:buNone/>
            </a:pPr>
            <a:r>
              <a:rPr lang="en"/>
              <a:t>Why Some Teams Pull Together and Others Don’t</a:t>
            </a:r>
            <a:endParaRPr/>
          </a:p>
        </p:txBody>
      </p:sp>
      <p:pic>
        <p:nvPicPr>
          <p:cNvPr descr="Amazon.com: Leaders Eat Last: Why Some ..." id="64" name="Google Shape;64;p13"/>
          <p:cNvPicPr preferRelativeResize="0"/>
          <p:nvPr/>
        </p:nvPicPr>
        <p:blipFill>
          <a:blip r:embed="rId3">
            <a:alphaModFix/>
          </a:blip>
          <a:stretch>
            <a:fillRect/>
          </a:stretch>
        </p:blipFill>
        <p:spPr>
          <a:xfrm>
            <a:off x="7059150" y="226575"/>
            <a:ext cx="1743075" cy="2628900"/>
          </a:xfrm>
          <a:prstGeom prst="rect">
            <a:avLst/>
          </a:prstGeom>
          <a:noFill/>
          <a:ln>
            <a:noFill/>
          </a:ln>
        </p:spPr>
      </p:pic>
      <p:sp>
        <p:nvSpPr>
          <p:cNvPr id="65" name="Google Shape;65;p13"/>
          <p:cNvSpPr txBox="1"/>
          <p:nvPr/>
        </p:nvSpPr>
        <p:spPr>
          <a:xfrm>
            <a:off x="3535800" y="3052225"/>
            <a:ext cx="56082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1"/>
                </a:solidFill>
                <a:latin typeface="Open Sans"/>
                <a:ea typeface="Open Sans"/>
                <a:cs typeface="Open Sans"/>
                <a:sym typeface="Open Sans"/>
              </a:rPr>
              <a:t>By: Simon Sinek</a:t>
            </a:r>
            <a:endParaRPr sz="1800">
              <a:solidFill>
                <a:schemeClr val="dk1"/>
              </a:solidFill>
              <a:latin typeface="Open Sans"/>
              <a:ea typeface="Open Sans"/>
              <a:cs typeface="Open Sans"/>
              <a:sym typeface="Open Sans"/>
            </a:endParaRPr>
          </a:p>
        </p:txBody>
      </p:sp>
      <p:sp>
        <p:nvSpPr>
          <p:cNvPr id="66" name="Google Shape;66;p13"/>
          <p:cNvSpPr txBox="1"/>
          <p:nvPr/>
        </p:nvSpPr>
        <p:spPr>
          <a:xfrm>
            <a:off x="0" y="4758600"/>
            <a:ext cx="58206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dk1"/>
                </a:solidFill>
                <a:highlight>
                  <a:schemeClr val="lt2"/>
                </a:highlight>
                <a:latin typeface="Open Sans"/>
                <a:ea typeface="Open Sans"/>
                <a:cs typeface="Open Sans"/>
                <a:sym typeface="Open Sans"/>
              </a:rPr>
              <a:t>Olivia Bondurant: Leadership Book Review</a:t>
            </a:r>
            <a:endParaRPr sz="1300">
              <a:solidFill>
                <a:schemeClr val="dk1"/>
              </a:solidFill>
              <a:highlight>
                <a:schemeClr val="lt2"/>
              </a:highlight>
              <a:latin typeface="Open Sans"/>
              <a:ea typeface="Open Sans"/>
              <a:cs typeface="Open Sans"/>
              <a:sym typeface="Open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2"/>
          <p:cNvSpPr txBox="1"/>
          <p:nvPr>
            <p:ph type="title"/>
          </p:nvPr>
        </p:nvSpPr>
        <p:spPr>
          <a:xfrm>
            <a:off x="3540450" y="198500"/>
            <a:ext cx="2063100" cy="831300"/>
          </a:xfrm>
          <a:prstGeom prst="rect">
            <a:avLst/>
          </a:prstGeom>
          <a:ln cap="flat" cmpd="sng" w="28575">
            <a:solidFill>
              <a:srgbClr val="000000"/>
            </a:solidFill>
            <a:prstDash val="solid"/>
            <a:round/>
            <a:headEnd len="sm" w="sm" type="none"/>
            <a:tailEnd len="sm" w="sm" type="none"/>
          </a:ln>
        </p:spPr>
        <p:txBody>
          <a:bodyPr anchorCtr="0" anchor="b" bIns="91425" lIns="91425" spcFirstLastPara="1" rIns="91425" wrap="square" tIns="91425">
            <a:normAutofit/>
          </a:bodyPr>
          <a:lstStyle/>
          <a:p>
            <a:pPr indent="0" lvl="0" marL="0" rtl="0" algn="l">
              <a:spcBef>
                <a:spcPts val="0"/>
              </a:spcBef>
              <a:spcAft>
                <a:spcPts val="0"/>
              </a:spcAft>
              <a:buNone/>
            </a:pPr>
            <a:r>
              <a:rPr lang="en">
                <a:highlight>
                  <a:schemeClr val="lt2"/>
                </a:highlight>
              </a:rPr>
              <a:t> </a:t>
            </a:r>
            <a:r>
              <a:rPr lang="en">
                <a:highlight>
                  <a:schemeClr val="lt2"/>
                </a:highlight>
              </a:rPr>
              <a:t>Takeaways</a:t>
            </a:r>
            <a:endParaRPr>
              <a:highlight>
                <a:schemeClr val="lt2"/>
              </a:highlight>
            </a:endParaRPr>
          </a:p>
        </p:txBody>
      </p:sp>
      <p:sp>
        <p:nvSpPr>
          <p:cNvPr id="130" name="Google Shape;130;p22"/>
          <p:cNvSpPr txBox="1"/>
          <p:nvPr>
            <p:ph idx="1" type="body"/>
          </p:nvPr>
        </p:nvSpPr>
        <p:spPr>
          <a:xfrm>
            <a:off x="311700" y="1368750"/>
            <a:ext cx="8520600" cy="3354000"/>
          </a:xfrm>
          <a:prstGeom prst="rect">
            <a:avLst/>
          </a:prstGeom>
          <a:ln cap="flat" cmpd="sng" w="28575">
            <a:solidFill>
              <a:schemeClr val="lt2"/>
            </a:solidFill>
            <a:prstDash val="dot"/>
            <a:round/>
            <a:headEnd len="sm" w="sm" type="none"/>
            <a:tailEnd len="sm" w="sm" type="none"/>
          </a:ln>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Being a leader is intentional.</a:t>
            </a:r>
            <a:endParaRPr/>
          </a:p>
          <a:p>
            <a:pPr indent="-342900" lvl="0" marL="457200" rtl="0" algn="l">
              <a:spcBef>
                <a:spcPts val="0"/>
              </a:spcBef>
              <a:spcAft>
                <a:spcPts val="0"/>
              </a:spcAft>
              <a:buSzPts val="1800"/>
              <a:buChar char="-"/>
            </a:pPr>
            <a:r>
              <a:rPr lang="en"/>
              <a:t>Sacrifice and empathy are important characteristics for leaders to have. </a:t>
            </a:r>
            <a:endParaRPr/>
          </a:p>
          <a:p>
            <a:pPr indent="-342900" lvl="0" marL="457200" rtl="0" algn="l">
              <a:spcBef>
                <a:spcPts val="0"/>
              </a:spcBef>
              <a:spcAft>
                <a:spcPts val="0"/>
              </a:spcAft>
              <a:buSzPts val="1800"/>
              <a:buChar char="-"/>
            </a:pPr>
            <a:r>
              <a:rPr lang="en"/>
              <a:t>Success is driven by looking long-term.</a:t>
            </a:r>
            <a:endParaRPr/>
          </a:p>
          <a:p>
            <a:pPr indent="-342900" lvl="0" marL="457200" rtl="0" algn="l">
              <a:spcBef>
                <a:spcPts val="0"/>
              </a:spcBef>
              <a:spcAft>
                <a:spcPts val="0"/>
              </a:spcAft>
              <a:buSzPts val="1800"/>
              <a:buChar char="-"/>
            </a:pPr>
            <a:r>
              <a:rPr lang="en"/>
              <a:t>People work better in secure, personable </a:t>
            </a:r>
            <a:r>
              <a:rPr lang="en"/>
              <a:t>environments</a:t>
            </a:r>
            <a:r>
              <a:rPr lang="en"/>
              <a:t>. </a:t>
            </a:r>
            <a:endParaRPr/>
          </a:p>
          <a:p>
            <a:pPr indent="-342900" lvl="0" marL="457200" rtl="0" algn="l">
              <a:spcBef>
                <a:spcPts val="0"/>
              </a:spcBef>
              <a:spcAft>
                <a:spcPts val="0"/>
              </a:spcAft>
              <a:buSzPts val="1800"/>
              <a:buChar char="-"/>
            </a:pPr>
            <a:r>
              <a:rPr lang="en"/>
              <a:t>Trust enhances cooperation. </a:t>
            </a:r>
            <a:endParaRPr/>
          </a:p>
          <a:p>
            <a:pPr indent="0" lvl="0" marL="0" rtl="0" algn="l">
              <a:spcBef>
                <a:spcPts val="1200"/>
              </a:spcBef>
              <a:spcAft>
                <a:spcPts val="1200"/>
              </a:spcAft>
              <a:buNone/>
            </a:pPr>
            <a:r>
              <a:t/>
            </a:r>
            <a:endParaRPr/>
          </a:p>
        </p:txBody>
      </p:sp>
      <p:pic>
        <p:nvPicPr>
          <p:cNvPr descr="Teamwork – Effective Team Work in the ..." id="131" name="Google Shape;131;p22"/>
          <p:cNvPicPr preferRelativeResize="0"/>
          <p:nvPr/>
        </p:nvPicPr>
        <p:blipFill>
          <a:blip r:embed="rId3">
            <a:alphaModFix/>
          </a:blip>
          <a:stretch>
            <a:fillRect/>
          </a:stretch>
        </p:blipFill>
        <p:spPr>
          <a:xfrm>
            <a:off x="3414838" y="3285225"/>
            <a:ext cx="2314325" cy="1312475"/>
          </a:xfrm>
          <a:prstGeom prst="rect">
            <a:avLst/>
          </a:prstGeom>
          <a:noFill/>
          <a:ln cap="flat" cmpd="sng" w="28575">
            <a:solidFill>
              <a:srgbClr val="000000"/>
            </a:solidFill>
            <a:prstDash val="solid"/>
            <a:round/>
            <a:headEnd len="sm" w="sm" type="none"/>
            <a:tailEnd len="sm" w="sm" type="none"/>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23"/>
          <p:cNvSpPr txBox="1"/>
          <p:nvPr>
            <p:ph type="title"/>
          </p:nvPr>
        </p:nvSpPr>
        <p:spPr>
          <a:xfrm>
            <a:off x="311700" y="315925"/>
            <a:ext cx="8520600" cy="831300"/>
          </a:xfrm>
          <a:prstGeom prst="rect">
            <a:avLst/>
          </a:prstGeom>
          <a:ln cap="flat" cmpd="sng" w="19050">
            <a:solidFill>
              <a:srgbClr val="000000"/>
            </a:solidFill>
            <a:prstDash val="solid"/>
            <a:round/>
            <a:headEnd len="sm" w="sm" type="none"/>
            <a:tailEnd len="sm" w="sm" type="none"/>
          </a:ln>
        </p:spPr>
        <p:txBody>
          <a:bodyPr anchorCtr="0" anchor="b" bIns="91425" lIns="91425" spcFirstLastPara="1" rIns="91425" wrap="square" tIns="91425">
            <a:normAutofit/>
          </a:bodyPr>
          <a:lstStyle/>
          <a:p>
            <a:pPr indent="0" lvl="0" marL="0" rtl="0" algn="l">
              <a:spcBef>
                <a:spcPts val="0"/>
              </a:spcBef>
              <a:spcAft>
                <a:spcPts val="0"/>
              </a:spcAft>
              <a:buNone/>
            </a:pPr>
            <a:r>
              <a:rPr lang="en"/>
              <a:t>My Recommendation </a:t>
            </a:r>
            <a:endParaRPr/>
          </a:p>
        </p:txBody>
      </p:sp>
      <p:sp>
        <p:nvSpPr>
          <p:cNvPr id="137" name="Google Shape;137;p23"/>
          <p:cNvSpPr txBox="1"/>
          <p:nvPr>
            <p:ph idx="1" type="body"/>
          </p:nvPr>
        </p:nvSpPr>
        <p:spPr>
          <a:xfrm>
            <a:off x="311700" y="1409175"/>
            <a:ext cx="8520600" cy="3170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I would highly recommend the book “Leaders Eat Last” by Simon Sinek. </a:t>
            </a:r>
            <a:endParaRPr/>
          </a:p>
          <a:p>
            <a:pPr indent="-342900" lvl="0" marL="457200" rtl="0" algn="l">
              <a:spcBef>
                <a:spcPts val="1200"/>
              </a:spcBef>
              <a:spcAft>
                <a:spcPts val="0"/>
              </a:spcAft>
              <a:buSzPts val="1800"/>
              <a:buChar char="-"/>
            </a:pPr>
            <a:r>
              <a:rPr lang="en"/>
              <a:t>For anyone looking to build a company or business, it is important to keep in mind not only the </a:t>
            </a:r>
            <a:r>
              <a:rPr lang="en"/>
              <a:t>logistics</a:t>
            </a:r>
            <a:r>
              <a:rPr lang="en"/>
              <a:t> of things, but long-term personal </a:t>
            </a:r>
            <a:r>
              <a:rPr lang="en"/>
              <a:t>goals that will enable the business to flourish and create a warm and inviting environment. It is important to allow the people who work for you to feel safe in order for them to be creative and share new ideas. Sinek reminds readers that leaders often get caught up in numbers and tend to lose their empathy for employees. This not only can cause a toxic work environment, but can be detrimental to a business’ growth.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24"/>
          <p:cNvSpPr txBox="1"/>
          <p:nvPr>
            <p:ph type="title"/>
          </p:nvPr>
        </p:nvSpPr>
        <p:spPr>
          <a:xfrm>
            <a:off x="311700" y="315925"/>
            <a:ext cx="8520600" cy="8313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References </a:t>
            </a:r>
            <a:endParaRPr/>
          </a:p>
        </p:txBody>
      </p:sp>
      <p:sp>
        <p:nvSpPr>
          <p:cNvPr id="143" name="Google Shape;143;p24"/>
          <p:cNvSpPr txBox="1"/>
          <p:nvPr>
            <p:ph idx="1" type="body"/>
          </p:nvPr>
        </p:nvSpPr>
        <p:spPr>
          <a:xfrm>
            <a:off x="311700" y="1225225"/>
            <a:ext cx="8520600" cy="33540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1600">
                <a:latin typeface="Arial"/>
                <a:ea typeface="Arial"/>
                <a:cs typeface="Arial"/>
                <a:sym typeface="Arial"/>
              </a:rPr>
              <a:t>Sinek, S. (2014). </a:t>
            </a:r>
            <a:r>
              <a:rPr i="1" lang="en" sz="1700">
                <a:latin typeface="Roboto"/>
                <a:ea typeface="Roboto"/>
                <a:cs typeface="Roboto"/>
                <a:sym typeface="Roboto"/>
              </a:rPr>
              <a:t>Leaders eat last: Why some teams pull together and others don't</a:t>
            </a:r>
            <a:r>
              <a:rPr lang="en" sz="1600">
                <a:latin typeface="Arial"/>
                <a:ea typeface="Arial"/>
                <a:cs typeface="Arial"/>
                <a:sym typeface="Arial"/>
              </a:rPr>
              <a:t>. </a:t>
            </a:r>
            <a:r>
              <a:rPr i="1" lang="en" sz="1600">
                <a:latin typeface="Arial"/>
                <a:ea typeface="Arial"/>
                <a:cs typeface="Arial"/>
                <a:sym typeface="Arial"/>
              </a:rPr>
              <a:t>Portfolio/Penguin.</a:t>
            </a:r>
            <a:endParaRPr i="1" sz="23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4"/>
          <p:cNvSpPr txBox="1"/>
          <p:nvPr>
            <p:ph type="title"/>
          </p:nvPr>
        </p:nvSpPr>
        <p:spPr>
          <a:xfrm>
            <a:off x="311700" y="315925"/>
            <a:ext cx="8520600" cy="8313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Why “Leaders Eat Last”?</a:t>
            </a:r>
            <a:endParaRPr/>
          </a:p>
        </p:txBody>
      </p:sp>
      <p:sp>
        <p:nvSpPr>
          <p:cNvPr id="72" name="Google Shape;72;p14"/>
          <p:cNvSpPr txBox="1"/>
          <p:nvPr>
            <p:ph idx="1" type="body"/>
          </p:nvPr>
        </p:nvSpPr>
        <p:spPr>
          <a:xfrm>
            <a:off x="311700" y="1333875"/>
            <a:ext cx="8520600" cy="3245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I have chosen to complete this book review on “Leaders Eat Last” because as I was reading through the recommended book titles, this one stood out to me. It did not just have a regular “how to be a leader” look to it. As soon as I read “Leaders Eat Last”, I immediately realized that the meaning behind the title was so much deeper than just letting others go first at the dinner table. </a:t>
            </a:r>
            <a:endParaRPr/>
          </a:p>
        </p:txBody>
      </p:sp>
      <p:pic>
        <p:nvPicPr>
          <p:cNvPr descr="Leaders Eat Last Summary | Book by ..." id="73" name="Google Shape;73;p14"/>
          <p:cNvPicPr preferRelativeResize="0"/>
          <p:nvPr/>
        </p:nvPicPr>
        <p:blipFill>
          <a:blip r:embed="rId3">
            <a:alphaModFix/>
          </a:blip>
          <a:stretch>
            <a:fillRect/>
          </a:stretch>
        </p:blipFill>
        <p:spPr>
          <a:xfrm>
            <a:off x="7372075" y="3183675"/>
            <a:ext cx="1154825" cy="1735375"/>
          </a:xfrm>
          <a:prstGeom prst="rect">
            <a:avLst/>
          </a:prstGeom>
          <a:noFill/>
          <a:ln cap="flat" cmpd="sng" w="38100">
            <a:solidFill>
              <a:srgbClr val="000000"/>
            </a:solidFill>
            <a:prstDash val="dot"/>
            <a:round/>
            <a:headEnd len="sm" w="sm" type="none"/>
            <a:tailEnd len="sm" w="sm" type="none"/>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5"/>
          <p:cNvSpPr txBox="1"/>
          <p:nvPr>
            <p:ph type="title"/>
          </p:nvPr>
        </p:nvSpPr>
        <p:spPr>
          <a:xfrm>
            <a:off x="265500" y="929275"/>
            <a:ext cx="4045200" cy="17862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The Meaning Behind </a:t>
            </a:r>
            <a:endParaRPr/>
          </a:p>
        </p:txBody>
      </p:sp>
      <p:sp>
        <p:nvSpPr>
          <p:cNvPr id="79" name="Google Shape;79;p15"/>
          <p:cNvSpPr txBox="1"/>
          <p:nvPr>
            <p:ph idx="1" type="subTitle"/>
          </p:nvPr>
        </p:nvSpPr>
        <p:spPr>
          <a:xfrm>
            <a:off x="265500" y="2769001"/>
            <a:ext cx="4045200" cy="15741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3200"/>
              <a:t>“Leaders Eat First”</a:t>
            </a:r>
            <a:endParaRPr sz="3200"/>
          </a:p>
        </p:txBody>
      </p:sp>
      <p:sp>
        <p:nvSpPr>
          <p:cNvPr id="80" name="Google Shape;80;p15"/>
          <p:cNvSpPr txBox="1"/>
          <p:nvPr>
            <p:ph idx="2" type="body"/>
          </p:nvPr>
        </p:nvSpPr>
        <p:spPr>
          <a:xfrm>
            <a:off x="4939500" y="724200"/>
            <a:ext cx="3837000" cy="1891800"/>
          </a:xfrm>
          <a:prstGeom prst="rect">
            <a:avLst/>
          </a:prstGeom>
        </p:spPr>
        <p:txBody>
          <a:bodyPr anchorCtr="0" anchor="ctr" bIns="91425" lIns="91425" spcFirstLastPara="1" rIns="91425" wrap="square" tIns="91425">
            <a:normAutofit/>
          </a:bodyPr>
          <a:lstStyle/>
          <a:p>
            <a:pPr indent="-342900" lvl="0" marL="457200" rtl="0" algn="l">
              <a:spcBef>
                <a:spcPts val="0"/>
              </a:spcBef>
              <a:spcAft>
                <a:spcPts val="0"/>
              </a:spcAft>
              <a:buSzPts val="1800"/>
              <a:buChar char="-"/>
            </a:pPr>
            <a:r>
              <a:rPr lang="en"/>
              <a:t>A leader’s sacrifice</a:t>
            </a:r>
            <a:endParaRPr/>
          </a:p>
          <a:p>
            <a:pPr indent="0" lvl="0" marL="0" rtl="0" algn="l">
              <a:spcBef>
                <a:spcPts val="1200"/>
              </a:spcBef>
              <a:spcAft>
                <a:spcPts val="1200"/>
              </a:spcAft>
              <a:buNone/>
            </a:pPr>
            <a:r>
              <a:rPr lang="en"/>
              <a:t>“Leaders provide the protection; the team provides the progress.” </a:t>
            </a:r>
            <a:endParaRPr/>
          </a:p>
        </p:txBody>
      </p:sp>
      <p:pic>
        <p:nvPicPr>
          <p:cNvPr descr="Three Qualities of Good Leaders: A ..." id="81" name="Google Shape;81;p15"/>
          <p:cNvPicPr preferRelativeResize="0"/>
          <p:nvPr/>
        </p:nvPicPr>
        <p:blipFill>
          <a:blip r:embed="rId3">
            <a:alphaModFix/>
          </a:blip>
          <a:stretch>
            <a:fillRect/>
          </a:stretch>
        </p:blipFill>
        <p:spPr>
          <a:xfrm>
            <a:off x="5672575" y="2571750"/>
            <a:ext cx="2370848" cy="1262400"/>
          </a:xfrm>
          <a:prstGeom prst="rect">
            <a:avLst/>
          </a:prstGeom>
          <a:noFill/>
          <a:ln cap="flat" cmpd="sng" w="28575">
            <a:solidFill>
              <a:schemeClr val="lt1"/>
            </a:solidFill>
            <a:prstDash val="dash"/>
            <a:round/>
            <a:headEnd len="sm" w="sm" type="none"/>
            <a:tailEnd len="sm" w="sm" type="none"/>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6"/>
          <p:cNvSpPr txBox="1"/>
          <p:nvPr>
            <p:ph type="title"/>
          </p:nvPr>
        </p:nvSpPr>
        <p:spPr>
          <a:xfrm>
            <a:off x="265500" y="929275"/>
            <a:ext cx="4045200" cy="5010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Author’s Purpose</a:t>
            </a:r>
            <a:endParaRPr/>
          </a:p>
        </p:txBody>
      </p:sp>
      <p:sp>
        <p:nvSpPr>
          <p:cNvPr id="87" name="Google Shape;87;p16"/>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p>
            <a:pPr indent="-342900" lvl="0" marL="457200" rtl="0" algn="l">
              <a:spcBef>
                <a:spcPts val="0"/>
              </a:spcBef>
              <a:spcAft>
                <a:spcPts val="0"/>
              </a:spcAft>
              <a:buSzPts val="1800"/>
              <a:buChar char="-"/>
            </a:pPr>
            <a:r>
              <a:rPr lang="en"/>
              <a:t>Shift business mindset</a:t>
            </a:r>
            <a:endParaRPr/>
          </a:p>
          <a:p>
            <a:pPr indent="-342900" lvl="0" marL="457200" rtl="0" algn="l">
              <a:spcBef>
                <a:spcPts val="0"/>
              </a:spcBef>
              <a:spcAft>
                <a:spcPts val="0"/>
              </a:spcAft>
              <a:buSzPts val="1800"/>
              <a:buChar char="-"/>
            </a:pPr>
            <a:r>
              <a:rPr lang="en"/>
              <a:t>Leadership</a:t>
            </a:r>
            <a:endParaRPr/>
          </a:p>
          <a:p>
            <a:pPr indent="-342900" lvl="0" marL="457200" rtl="0" algn="l">
              <a:spcBef>
                <a:spcPts val="0"/>
              </a:spcBef>
              <a:spcAft>
                <a:spcPts val="0"/>
              </a:spcAft>
              <a:buSzPts val="1800"/>
              <a:buChar char="-"/>
            </a:pPr>
            <a:r>
              <a:rPr lang="en"/>
              <a:t>Sacrifice </a:t>
            </a:r>
            <a:endParaRPr/>
          </a:p>
          <a:p>
            <a:pPr indent="-342900" lvl="0" marL="457200" rtl="0" algn="l">
              <a:spcBef>
                <a:spcPts val="0"/>
              </a:spcBef>
              <a:spcAft>
                <a:spcPts val="0"/>
              </a:spcAft>
              <a:buSzPts val="1800"/>
              <a:buChar char="-"/>
            </a:pPr>
            <a:r>
              <a:rPr lang="en"/>
              <a:t>Prioritization</a:t>
            </a:r>
            <a:endParaRPr/>
          </a:p>
        </p:txBody>
      </p:sp>
      <p:pic>
        <p:nvPicPr>
          <p:cNvPr descr="Sharing Our Message: Simon Sinek, Leaders Eat Last / Barry ..." id="88" name="Google Shape;88;p16"/>
          <p:cNvPicPr preferRelativeResize="0"/>
          <p:nvPr/>
        </p:nvPicPr>
        <p:blipFill>
          <a:blip r:embed="rId3">
            <a:alphaModFix/>
          </a:blip>
          <a:stretch>
            <a:fillRect/>
          </a:stretch>
        </p:blipFill>
        <p:spPr>
          <a:xfrm>
            <a:off x="501900" y="2422450"/>
            <a:ext cx="3572400" cy="17862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7"/>
          <p:cNvSpPr txBox="1"/>
          <p:nvPr>
            <p:ph type="title"/>
          </p:nvPr>
        </p:nvSpPr>
        <p:spPr>
          <a:xfrm>
            <a:off x="1135175" y="785163"/>
            <a:ext cx="3731700" cy="831300"/>
          </a:xfrm>
          <a:prstGeom prst="rect">
            <a:avLst/>
          </a:prstGeom>
          <a:ln cap="flat" cmpd="sng" w="28575">
            <a:solidFill>
              <a:srgbClr val="000000"/>
            </a:solidFill>
            <a:prstDash val="dot"/>
            <a:round/>
            <a:headEnd len="sm" w="sm" type="none"/>
            <a:tailEnd len="sm" w="sm" type="none"/>
          </a:ln>
        </p:spPr>
        <p:txBody>
          <a:bodyPr anchorCtr="0" anchor="b" bIns="91425" lIns="91425" spcFirstLastPara="1" rIns="91425" wrap="square" tIns="91425">
            <a:normAutofit/>
          </a:bodyPr>
          <a:lstStyle/>
          <a:p>
            <a:pPr indent="0" lvl="0" marL="0" rtl="0" algn="l">
              <a:spcBef>
                <a:spcPts val="0"/>
              </a:spcBef>
              <a:spcAft>
                <a:spcPts val="0"/>
              </a:spcAft>
              <a:buNone/>
            </a:pPr>
            <a:r>
              <a:rPr lang="en">
                <a:highlight>
                  <a:schemeClr val="lt2"/>
                </a:highlight>
              </a:rPr>
              <a:t>People Over Numbers</a:t>
            </a:r>
            <a:endParaRPr>
              <a:highlight>
                <a:schemeClr val="lt2"/>
              </a:highlight>
            </a:endParaRPr>
          </a:p>
        </p:txBody>
      </p:sp>
      <p:sp>
        <p:nvSpPr>
          <p:cNvPr id="94" name="Google Shape;94;p17"/>
          <p:cNvSpPr txBox="1"/>
          <p:nvPr>
            <p:ph idx="1" type="body"/>
          </p:nvPr>
        </p:nvSpPr>
        <p:spPr>
          <a:xfrm>
            <a:off x="311550" y="2283400"/>
            <a:ext cx="8730600" cy="2674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Long-term success is driven by </a:t>
            </a:r>
            <a:r>
              <a:rPr lang="en" u="sng"/>
              <a:t>long-term employee satisfaction, not short-term profit.</a:t>
            </a:r>
            <a:endParaRPr u="sng"/>
          </a:p>
          <a:p>
            <a:pPr indent="-342900" lvl="0" marL="457200" rtl="0" algn="l">
              <a:spcBef>
                <a:spcPts val="1200"/>
              </a:spcBef>
              <a:spcAft>
                <a:spcPts val="0"/>
              </a:spcAft>
              <a:buSzPts val="1800"/>
              <a:buChar char="-"/>
            </a:pPr>
            <a:r>
              <a:rPr lang="en"/>
              <a:t>Sustainable performance comes from strong relationships, not just optimizing spreadsheet data.</a:t>
            </a:r>
            <a:endParaRPr/>
          </a:p>
          <a:p>
            <a:pPr indent="-342900" lvl="0" marL="457200" rtl="0" algn="l">
              <a:spcBef>
                <a:spcPts val="0"/>
              </a:spcBef>
              <a:spcAft>
                <a:spcPts val="0"/>
              </a:spcAft>
              <a:buSzPts val="1800"/>
              <a:buChar char="-"/>
            </a:pPr>
            <a:r>
              <a:rPr lang="en"/>
              <a:t>If a leader treats employees like numbers, it may cause the leader to lose empathy and make short-sighted decisions that may destroy the company's culture.</a:t>
            </a:r>
            <a:endParaRPr/>
          </a:p>
        </p:txBody>
      </p:sp>
      <p:pic>
        <p:nvPicPr>
          <p:cNvPr descr="People are not numbers - Philadelphia Gay News" id="95" name="Google Shape;95;p17"/>
          <p:cNvPicPr preferRelativeResize="0"/>
          <p:nvPr/>
        </p:nvPicPr>
        <p:blipFill>
          <a:blip r:embed="rId3">
            <a:alphaModFix/>
          </a:blip>
          <a:stretch>
            <a:fillRect/>
          </a:stretch>
        </p:blipFill>
        <p:spPr>
          <a:xfrm>
            <a:off x="5533300" y="432375"/>
            <a:ext cx="2228949" cy="15368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8"/>
          <p:cNvSpPr txBox="1"/>
          <p:nvPr>
            <p:ph type="title"/>
          </p:nvPr>
        </p:nvSpPr>
        <p:spPr>
          <a:xfrm>
            <a:off x="2681825" y="345425"/>
            <a:ext cx="3022200" cy="831300"/>
          </a:xfrm>
          <a:prstGeom prst="rect">
            <a:avLst/>
          </a:prstGeom>
          <a:ln cap="flat" cmpd="sng" w="38100">
            <a:solidFill>
              <a:srgbClr val="000000"/>
            </a:solidFill>
            <a:prstDash val="dot"/>
            <a:round/>
            <a:headEnd len="sm" w="sm" type="none"/>
            <a:tailEnd len="sm" w="sm" type="none"/>
          </a:ln>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highlight>
                  <a:schemeClr val="lt2"/>
                </a:highlight>
              </a:rPr>
              <a:t>The Circle of Safety             </a:t>
            </a:r>
            <a:endParaRPr>
              <a:highlight>
                <a:schemeClr val="lt2"/>
              </a:highlight>
            </a:endParaRPr>
          </a:p>
        </p:txBody>
      </p:sp>
      <p:sp>
        <p:nvSpPr>
          <p:cNvPr id="101" name="Google Shape;101;p18"/>
          <p:cNvSpPr txBox="1"/>
          <p:nvPr>
            <p:ph idx="1" type="body"/>
          </p:nvPr>
        </p:nvSpPr>
        <p:spPr>
          <a:xfrm>
            <a:off x="311700" y="2912500"/>
            <a:ext cx="3999900" cy="1982100"/>
          </a:xfrm>
          <a:prstGeom prst="rect">
            <a:avLst/>
          </a:prstGeom>
        </p:spPr>
        <p:txBody>
          <a:bodyPr anchorCtr="0" anchor="t" bIns="91425" lIns="91425" spcFirstLastPara="1" rIns="77150" wrap="square" tIns="91425">
            <a:normAutofit/>
          </a:bodyPr>
          <a:lstStyle/>
          <a:p>
            <a:pPr indent="-342900" lvl="0" marL="457200" rtl="0" algn="l">
              <a:spcBef>
                <a:spcPts val="0"/>
              </a:spcBef>
              <a:spcAft>
                <a:spcPts val="0"/>
              </a:spcAft>
              <a:buSzPts val="1800"/>
              <a:buChar char="-"/>
            </a:pPr>
            <a:r>
              <a:rPr lang="en" sz="1800">
                <a:highlight>
                  <a:schemeClr val="lt1"/>
                </a:highlight>
              </a:rPr>
              <a:t>Safety for employees </a:t>
            </a:r>
            <a:endParaRPr sz="1800">
              <a:highlight>
                <a:schemeClr val="lt1"/>
              </a:highlight>
            </a:endParaRPr>
          </a:p>
          <a:p>
            <a:pPr indent="-342900" lvl="0" marL="457200" rtl="0" algn="l">
              <a:spcBef>
                <a:spcPts val="0"/>
              </a:spcBef>
              <a:spcAft>
                <a:spcPts val="0"/>
              </a:spcAft>
              <a:buSzPts val="1800"/>
              <a:buChar char="-"/>
            </a:pPr>
            <a:r>
              <a:rPr lang="en" sz="1800">
                <a:highlight>
                  <a:schemeClr val="lt1"/>
                </a:highlight>
              </a:rPr>
              <a:t>Reduce threat of managers and coworkers </a:t>
            </a:r>
            <a:endParaRPr sz="1800">
              <a:highlight>
                <a:schemeClr val="lt1"/>
              </a:highlight>
            </a:endParaRPr>
          </a:p>
          <a:p>
            <a:pPr indent="-342900" lvl="0" marL="457200" rtl="0" algn="l">
              <a:spcBef>
                <a:spcPts val="0"/>
              </a:spcBef>
              <a:spcAft>
                <a:spcPts val="0"/>
              </a:spcAft>
              <a:buSzPts val="1800"/>
              <a:buChar char="-"/>
            </a:pPr>
            <a:r>
              <a:rPr lang="en" sz="1800">
                <a:highlight>
                  <a:schemeClr val="lt1"/>
                </a:highlight>
              </a:rPr>
              <a:t>Increased collaboration</a:t>
            </a:r>
            <a:endParaRPr sz="1800">
              <a:highlight>
                <a:schemeClr val="lt1"/>
              </a:highlight>
            </a:endParaRPr>
          </a:p>
        </p:txBody>
      </p:sp>
      <p:sp>
        <p:nvSpPr>
          <p:cNvPr id="102" name="Google Shape;102;p18"/>
          <p:cNvSpPr txBox="1"/>
          <p:nvPr>
            <p:ph idx="2" type="body"/>
          </p:nvPr>
        </p:nvSpPr>
        <p:spPr>
          <a:xfrm>
            <a:off x="355825" y="1656000"/>
            <a:ext cx="3999900" cy="18315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AutoNum type="arabicPeriod"/>
            </a:pPr>
            <a:r>
              <a:rPr lang="en" sz="1800"/>
              <a:t>Establish Empathy</a:t>
            </a:r>
            <a:endParaRPr sz="1800"/>
          </a:p>
          <a:p>
            <a:pPr indent="-342900" lvl="0" marL="457200" rtl="0" algn="l">
              <a:spcBef>
                <a:spcPts val="0"/>
              </a:spcBef>
              <a:spcAft>
                <a:spcPts val="0"/>
              </a:spcAft>
              <a:buSzPts val="1800"/>
              <a:buAutoNum type="arabicPeriod"/>
            </a:pPr>
            <a:r>
              <a:rPr lang="en" sz="1800"/>
              <a:t>Encourage Trust</a:t>
            </a:r>
            <a:endParaRPr sz="1800"/>
          </a:p>
          <a:p>
            <a:pPr indent="-342900" lvl="0" marL="457200" rtl="0" algn="l">
              <a:spcBef>
                <a:spcPts val="0"/>
              </a:spcBef>
              <a:spcAft>
                <a:spcPts val="0"/>
              </a:spcAft>
              <a:buSzPts val="1800"/>
              <a:buAutoNum type="arabicPeriod"/>
            </a:pPr>
            <a:r>
              <a:rPr lang="en" sz="1800"/>
              <a:t>Protect Members </a:t>
            </a:r>
            <a:endParaRPr sz="1800"/>
          </a:p>
        </p:txBody>
      </p:sp>
      <p:pic>
        <p:nvPicPr>
          <p:cNvPr descr="Leaders Eat Last — A Wake-Up Call for ..." id="103" name="Google Shape;103;p18"/>
          <p:cNvPicPr preferRelativeResize="0"/>
          <p:nvPr/>
        </p:nvPicPr>
        <p:blipFill rotWithShape="1">
          <a:blip r:embed="rId3">
            <a:alphaModFix/>
          </a:blip>
          <a:srcRect b="0" l="0" r="51419" t="15505"/>
          <a:stretch/>
        </p:blipFill>
        <p:spPr>
          <a:xfrm>
            <a:off x="6221650" y="2001000"/>
            <a:ext cx="1712375" cy="1981950"/>
          </a:xfrm>
          <a:prstGeom prst="rect">
            <a:avLst/>
          </a:prstGeom>
          <a:noFill/>
          <a:ln cap="flat" cmpd="sng" w="28575">
            <a:solidFill>
              <a:srgbClr val="000000"/>
            </a:solidFill>
            <a:prstDash val="solid"/>
            <a:round/>
            <a:headEnd len="sm" w="sm" type="none"/>
            <a:tailEnd len="sm" w="sm" type="none"/>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19"/>
          <p:cNvSpPr txBox="1"/>
          <p:nvPr>
            <p:ph type="title"/>
          </p:nvPr>
        </p:nvSpPr>
        <p:spPr>
          <a:xfrm>
            <a:off x="311700" y="256900"/>
            <a:ext cx="8520600" cy="8313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Brain Chemistry </a:t>
            </a:r>
            <a:endParaRPr/>
          </a:p>
        </p:txBody>
      </p:sp>
      <p:sp>
        <p:nvSpPr>
          <p:cNvPr id="109" name="Google Shape;109;p19"/>
          <p:cNvSpPr txBox="1"/>
          <p:nvPr>
            <p:ph idx="1" type="body"/>
          </p:nvPr>
        </p:nvSpPr>
        <p:spPr>
          <a:xfrm>
            <a:off x="311700" y="1225225"/>
            <a:ext cx="8520600" cy="3354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When employees feel safe, four chemicals are released from the brain…</a:t>
            </a:r>
            <a:endParaRPr/>
          </a:p>
          <a:p>
            <a:pPr indent="-342900" lvl="0" marL="457200" rtl="0" algn="l">
              <a:spcBef>
                <a:spcPts val="1200"/>
              </a:spcBef>
              <a:spcAft>
                <a:spcPts val="0"/>
              </a:spcAft>
              <a:buSzPts val="1800"/>
              <a:buAutoNum type="arabicPeriod"/>
            </a:pPr>
            <a:r>
              <a:rPr lang="en">
                <a:highlight>
                  <a:schemeClr val="lt2"/>
                </a:highlight>
              </a:rPr>
              <a:t>Endorphins</a:t>
            </a:r>
            <a:r>
              <a:rPr lang="en"/>
              <a:t> - blocks pain perception, elevates mood, reduces anxiety </a:t>
            </a:r>
            <a:endParaRPr/>
          </a:p>
          <a:p>
            <a:pPr indent="-342900" lvl="0" marL="457200" rtl="0" algn="l">
              <a:spcBef>
                <a:spcPts val="0"/>
              </a:spcBef>
              <a:spcAft>
                <a:spcPts val="0"/>
              </a:spcAft>
              <a:buSzPts val="1800"/>
              <a:buAutoNum type="arabicPeriod"/>
            </a:pPr>
            <a:r>
              <a:rPr lang="en">
                <a:highlight>
                  <a:schemeClr val="lt2"/>
                </a:highlight>
              </a:rPr>
              <a:t>Dopamine</a:t>
            </a:r>
            <a:r>
              <a:rPr lang="en"/>
              <a:t> - motivation, focus</a:t>
            </a:r>
            <a:endParaRPr/>
          </a:p>
          <a:p>
            <a:pPr indent="-342900" lvl="0" marL="457200" rtl="0" algn="l">
              <a:spcBef>
                <a:spcPts val="0"/>
              </a:spcBef>
              <a:spcAft>
                <a:spcPts val="0"/>
              </a:spcAft>
              <a:buSzPts val="1800"/>
              <a:buAutoNum type="arabicPeriod"/>
            </a:pPr>
            <a:r>
              <a:rPr lang="en">
                <a:highlight>
                  <a:schemeClr val="lt2"/>
                </a:highlight>
              </a:rPr>
              <a:t>Serotonin</a:t>
            </a:r>
            <a:r>
              <a:rPr lang="en"/>
              <a:t> - mood regulation, helps brain process information</a:t>
            </a:r>
            <a:endParaRPr/>
          </a:p>
          <a:p>
            <a:pPr indent="-342900" lvl="0" marL="457200" rtl="0" algn="l">
              <a:spcBef>
                <a:spcPts val="0"/>
              </a:spcBef>
              <a:spcAft>
                <a:spcPts val="0"/>
              </a:spcAft>
              <a:buSzPts val="1800"/>
              <a:buAutoNum type="arabicPeriod"/>
            </a:pPr>
            <a:r>
              <a:rPr lang="en">
                <a:highlight>
                  <a:schemeClr val="lt2"/>
                </a:highlight>
              </a:rPr>
              <a:t>Oxytocin</a:t>
            </a:r>
            <a:r>
              <a:rPr lang="en"/>
              <a:t> - enhances social connection, reduces anxiety </a:t>
            </a:r>
            <a:endParaRPr/>
          </a:p>
          <a:p>
            <a:pPr indent="0" lvl="0" marL="0" rtl="0" algn="l">
              <a:spcBef>
                <a:spcPts val="1200"/>
              </a:spcBef>
              <a:spcAft>
                <a:spcPts val="0"/>
              </a:spcAft>
              <a:buNone/>
            </a:pPr>
            <a:r>
              <a:rPr lang="en"/>
              <a:t>When employees do not feel safe, cortisol is released.</a:t>
            </a:r>
            <a:endParaRPr/>
          </a:p>
          <a:p>
            <a:pPr indent="-342900" lvl="0" marL="457200" rtl="0" algn="l">
              <a:spcBef>
                <a:spcPts val="1200"/>
              </a:spcBef>
              <a:spcAft>
                <a:spcPts val="0"/>
              </a:spcAft>
              <a:buSzPts val="1800"/>
              <a:buAutoNum type="alphaLcPeriod"/>
            </a:pPr>
            <a:r>
              <a:rPr lang="en">
                <a:highlight>
                  <a:schemeClr val="dk2"/>
                </a:highlight>
              </a:rPr>
              <a:t>Cortisol</a:t>
            </a:r>
            <a:r>
              <a:rPr lang="en"/>
              <a:t> - stress response</a:t>
            </a:r>
            <a:endParaRPr/>
          </a:p>
        </p:txBody>
      </p:sp>
      <p:pic>
        <p:nvPicPr>
          <p:cNvPr descr="The Brain's Chemical Symphony: How ..." id="110" name="Google Shape;110;p19"/>
          <p:cNvPicPr preferRelativeResize="0"/>
          <p:nvPr/>
        </p:nvPicPr>
        <p:blipFill>
          <a:blip r:embed="rId3">
            <a:alphaModFix/>
          </a:blip>
          <a:stretch>
            <a:fillRect/>
          </a:stretch>
        </p:blipFill>
        <p:spPr>
          <a:xfrm>
            <a:off x="6956525" y="3108775"/>
            <a:ext cx="1724375" cy="17243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20"/>
          <p:cNvSpPr txBox="1"/>
          <p:nvPr>
            <p:ph type="title"/>
          </p:nvPr>
        </p:nvSpPr>
        <p:spPr>
          <a:xfrm>
            <a:off x="1931100" y="368125"/>
            <a:ext cx="5558400" cy="831300"/>
          </a:xfrm>
          <a:prstGeom prst="rect">
            <a:avLst/>
          </a:prstGeom>
          <a:ln cap="flat" cmpd="sng" w="28575">
            <a:solidFill>
              <a:schemeClr val="lt2"/>
            </a:solidFill>
            <a:prstDash val="dot"/>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rPr lang="en" sz="4400"/>
              <a:t>                Strengths</a:t>
            </a:r>
            <a:endParaRPr sz="4400"/>
          </a:p>
        </p:txBody>
      </p:sp>
      <p:sp>
        <p:nvSpPr>
          <p:cNvPr id="116" name="Google Shape;116;p20"/>
          <p:cNvSpPr txBox="1"/>
          <p:nvPr>
            <p:ph idx="1" type="body"/>
          </p:nvPr>
        </p:nvSpPr>
        <p:spPr>
          <a:xfrm>
            <a:off x="311825" y="1617950"/>
            <a:ext cx="8520600" cy="29613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SzPts val="2000"/>
              <a:buAutoNum type="arabicPeriod"/>
            </a:pPr>
            <a:r>
              <a:rPr lang="en" sz="2000">
                <a:highlight>
                  <a:schemeClr val="lt2"/>
                </a:highlight>
              </a:rPr>
              <a:t>Explains core belief </a:t>
            </a:r>
            <a:endParaRPr sz="2000">
              <a:highlight>
                <a:schemeClr val="lt2"/>
              </a:highlight>
            </a:endParaRPr>
          </a:p>
          <a:p>
            <a:pPr indent="-355600" lvl="0" marL="457200" rtl="0" algn="l">
              <a:spcBef>
                <a:spcPts val="0"/>
              </a:spcBef>
              <a:spcAft>
                <a:spcPts val="0"/>
              </a:spcAft>
              <a:buSzPts val="2000"/>
              <a:buChar char="-"/>
            </a:pPr>
            <a:r>
              <a:rPr lang="en" sz="2000"/>
              <a:t>People over numbers</a:t>
            </a:r>
            <a:endParaRPr sz="2000"/>
          </a:p>
          <a:p>
            <a:pPr indent="-355600" lvl="0" marL="457200" rtl="0" algn="l">
              <a:spcBef>
                <a:spcPts val="0"/>
              </a:spcBef>
              <a:spcAft>
                <a:spcPts val="0"/>
              </a:spcAft>
              <a:buSzPts val="2000"/>
              <a:buAutoNum type="arabicPeriod"/>
            </a:pPr>
            <a:r>
              <a:rPr lang="en" sz="2000">
                <a:highlight>
                  <a:schemeClr val="lt2"/>
                </a:highlight>
              </a:rPr>
              <a:t>Framework for foundation </a:t>
            </a:r>
            <a:endParaRPr sz="2200">
              <a:highlight>
                <a:schemeClr val="lt2"/>
              </a:highlight>
            </a:endParaRPr>
          </a:p>
          <a:p>
            <a:pPr indent="-355600" lvl="0" marL="457200" rtl="0" algn="l">
              <a:spcBef>
                <a:spcPts val="0"/>
              </a:spcBef>
              <a:spcAft>
                <a:spcPts val="0"/>
              </a:spcAft>
              <a:buSzPts val="2000"/>
              <a:buChar char="-"/>
            </a:pPr>
            <a:r>
              <a:rPr lang="en" sz="2000"/>
              <a:t>The Circle of Safety</a:t>
            </a:r>
            <a:endParaRPr sz="2000"/>
          </a:p>
          <a:p>
            <a:pPr indent="-355600" lvl="0" marL="457200" rtl="0" algn="l">
              <a:spcBef>
                <a:spcPts val="0"/>
              </a:spcBef>
              <a:spcAft>
                <a:spcPts val="0"/>
              </a:spcAft>
              <a:buSzPts val="2000"/>
              <a:buAutoNum type="arabicPeriod"/>
            </a:pPr>
            <a:r>
              <a:rPr lang="en" sz="2000">
                <a:highlight>
                  <a:schemeClr val="lt2"/>
                </a:highlight>
              </a:rPr>
              <a:t>Biological evidence</a:t>
            </a:r>
            <a:endParaRPr sz="2000">
              <a:highlight>
                <a:schemeClr val="lt2"/>
              </a:highlight>
            </a:endParaRPr>
          </a:p>
          <a:p>
            <a:pPr indent="-355600" lvl="0" marL="457200" rtl="0" algn="l">
              <a:spcBef>
                <a:spcPts val="0"/>
              </a:spcBef>
              <a:spcAft>
                <a:spcPts val="0"/>
              </a:spcAft>
              <a:buSzPts val="2000"/>
              <a:buChar char="-"/>
            </a:pPr>
            <a:r>
              <a:rPr lang="en" sz="2000"/>
              <a:t>Brain chemistry </a:t>
            </a:r>
            <a:endParaRPr sz="2000"/>
          </a:p>
        </p:txBody>
      </p:sp>
      <p:pic>
        <p:nvPicPr>
          <p:cNvPr descr="Work on your strengths, not your weaknesses" id="117" name="Google Shape;117;p20"/>
          <p:cNvPicPr preferRelativeResize="0"/>
          <p:nvPr/>
        </p:nvPicPr>
        <p:blipFill>
          <a:blip r:embed="rId3">
            <a:alphaModFix/>
          </a:blip>
          <a:stretch>
            <a:fillRect/>
          </a:stretch>
        </p:blipFill>
        <p:spPr>
          <a:xfrm>
            <a:off x="5728075" y="1923263"/>
            <a:ext cx="2593925" cy="129696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21"/>
          <p:cNvSpPr txBox="1"/>
          <p:nvPr>
            <p:ph type="title"/>
          </p:nvPr>
        </p:nvSpPr>
        <p:spPr>
          <a:xfrm>
            <a:off x="2386500" y="355075"/>
            <a:ext cx="4371000" cy="831300"/>
          </a:xfrm>
          <a:prstGeom prst="rect">
            <a:avLst/>
          </a:prstGeom>
          <a:ln cap="flat" cmpd="sng" w="38100">
            <a:solidFill>
              <a:schemeClr val="lt2"/>
            </a:solidFill>
            <a:prstDash val="dot"/>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rPr lang="en" sz="4400"/>
              <a:t>           </a:t>
            </a:r>
            <a:r>
              <a:rPr lang="en" sz="4400"/>
              <a:t>Weaknesses</a:t>
            </a:r>
            <a:endParaRPr sz="4400"/>
          </a:p>
        </p:txBody>
      </p:sp>
      <p:sp>
        <p:nvSpPr>
          <p:cNvPr id="123" name="Google Shape;123;p21"/>
          <p:cNvSpPr txBox="1"/>
          <p:nvPr>
            <p:ph idx="1" type="body"/>
          </p:nvPr>
        </p:nvSpPr>
        <p:spPr>
          <a:xfrm>
            <a:off x="311700" y="1447050"/>
            <a:ext cx="8520600" cy="33540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SzPts val="2000"/>
              <a:buChar char="-"/>
            </a:pPr>
            <a:r>
              <a:rPr lang="en" sz="2000"/>
              <a:t>Lacks step-by-step instructions </a:t>
            </a:r>
            <a:endParaRPr sz="2000"/>
          </a:p>
          <a:p>
            <a:pPr indent="-355600" lvl="0" marL="457200" rtl="0" algn="l">
              <a:spcBef>
                <a:spcPts val="0"/>
              </a:spcBef>
              <a:spcAft>
                <a:spcPts val="0"/>
              </a:spcAft>
              <a:buSzPts val="2000"/>
              <a:buChar char="-"/>
            </a:pPr>
            <a:r>
              <a:rPr lang="en" sz="2000"/>
              <a:t>Repetitive </a:t>
            </a:r>
            <a:endParaRPr sz="2000"/>
          </a:p>
          <a:p>
            <a:pPr indent="0" lvl="0" marL="0" rtl="0" algn="l">
              <a:spcBef>
                <a:spcPts val="1200"/>
              </a:spcBef>
              <a:spcAft>
                <a:spcPts val="1200"/>
              </a:spcAft>
              <a:buNone/>
            </a:pPr>
            <a:r>
              <a:t/>
            </a:r>
            <a:endParaRPr/>
          </a:p>
        </p:txBody>
      </p:sp>
      <p:pic>
        <p:nvPicPr>
          <p:cNvPr descr="What is strengths based leadership and ..." id="124" name="Google Shape;124;p21"/>
          <p:cNvPicPr preferRelativeResize="0"/>
          <p:nvPr/>
        </p:nvPicPr>
        <p:blipFill>
          <a:blip r:embed="rId3">
            <a:alphaModFix/>
          </a:blip>
          <a:stretch>
            <a:fillRect/>
          </a:stretch>
        </p:blipFill>
        <p:spPr>
          <a:xfrm>
            <a:off x="3244125" y="3012400"/>
            <a:ext cx="2784000" cy="1593525"/>
          </a:xfrm>
          <a:prstGeom prst="rect">
            <a:avLst/>
          </a:prstGeom>
          <a:noFill/>
          <a:ln cap="flat" cmpd="sng" w="28575">
            <a:solidFill>
              <a:srgbClr val="000000"/>
            </a:solidFill>
            <a:prstDash val="dot"/>
            <a:round/>
            <a:headEnd len="sm" w="sm" type="none"/>
            <a:tailEnd len="sm" w="sm" type="none"/>
          </a:ln>
        </p:spPr>
      </p:pic>
    </p:spTree>
  </p:cSld>
  <p:clrMapOvr>
    <a:masterClrMapping/>
  </p:clrMapOvr>
</p:sld>
</file>

<file path=ppt/theme/theme1.xml><?xml version="1.0" encoding="utf-8"?>
<a:theme xmlns:a="http://schemas.openxmlformats.org/drawingml/2006/main" xmlns:r="http://schemas.openxmlformats.org/officeDocument/2006/relationships" name="Luxe">
  <a:themeElements>
    <a:clrScheme name="Luxe">
      <a:dk1>
        <a:srgbClr val="000000"/>
      </a:dk1>
      <a:lt1>
        <a:srgbClr val="FFFFFF"/>
      </a:lt1>
      <a:dk2>
        <a:srgbClr val="B7B7B7"/>
      </a:dk2>
      <a:lt2>
        <a:srgbClr val="CCA677"/>
      </a:lt2>
      <a:accent1>
        <a:srgbClr val="5D4037"/>
      </a:accent1>
      <a:accent2>
        <a:srgbClr val="455A64"/>
      </a:accent2>
      <a:accent3>
        <a:srgbClr val="57BB8A"/>
      </a:accent3>
      <a:accent4>
        <a:srgbClr val="78909C"/>
      </a:accent4>
      <a:accent5>
        <a:srgbClr val="607D8B"/>
      </a:accent5>
      <a:accent6>
        <a:srgbClr val="DCE755"/>
      </a:accent6>
      <a:hlink>
        <a:srgbClr val="607D8B"/>
      </a:hlink>
      <a:folHlink>
        <a:srgbClr val="607D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